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sldIdLst>
    <p:sldId id="266" r:id="rId3"/>
    <p:sldId id="261" r:id="rId4"/>
    <p:sldId id="256" r:id="rId5"/>
    <p:sldId id="262" r:id="rId6"/>
    <p:sldId id="268" r:id="rId7"/>
    <p:sldId id="269" r:id="rId8"/>
    <p:sldId id="258" r:id="rId9"/>
    <p:sldId id="259" r:id="rId10"/>
    <p:sldId id="270" r:id="rId11"/>
    <p:sldId id="275" r:id="rId12"/>
    <p:sldId id="274" r:id="rId13"/>
    <p:sldId id="272" r:id="rId14"/>
    <p:sldId id="271" r:id="rId15"/>
    <p:sldId id="273" r:id="rId16"/>
    <p:sldId id="276" r:id="rId17"/>
    <p:sldId id="257" r:id="rId18"/>
    <p:sldId id="284" r:id="rId19"/>
    <p:sldId id="285" r:id="rId20"/>
    <p:sldId id="286" r:id="rId21"/>
    <p:sldId id="287" r:id="rId22"/>
    <p:sldId id="289" r:id="rId23"/>
    <p:sldId id="290" r:id="rId24"/>
    <p:sldId id="291" r:id="rId25"/>
    <p:sldId id="288" r:id="rId26"/>
    <p:sldId id="281" r:id="rId27"/>
    <p:sldId id="283" r:id="rId28"/>
    <p:sldId id="278" r:id="rId29"/>
    <p:sldId id="277" r:id="rId30"/>
    <p:sldId id="279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5873B-2E59-4D31-A1AB-42D998C16298}" type="doc">
      <dgm:prSet loTypeId="urn:microsoft.com/office/officeart/2005/8/layout/hierarchy6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A54EBE1-CB30-442B-BCA0-806B6E1A550A}">
      <dgm:prSet phldrT="[Текст]" custT="1"/>
      <dgm:spPr/>
      <dgm:t>
        <a:bodyPr/>
        <a:lstStyle/>
        <a:p>
          <a:r>
            <a:rPr lang="ru-RU" sz="3600" dirty="0" smtClean="0"/>
            <a:t>Электрическая цепь </a:t>
          </a:r>
          <a:endParaRPr lang="ru-RU" sz="3600" dirty="0"/>
        </a:p>
      </dgm:t>
    </dgm:pt>
    <dgm:pt modelId="{772F3F30-54C0-4D1A-8862-F4BFA289F21A}" type="parTrans" cxnId="{8096E557-AC8A-416B-AFF1-27C4654EA641}">
      <dgm:prSet/>
      <dgm:spPr/>
      <dgm:t>
        <a:bodyPr/>
        <a:lstStyle/>
        <a:p>
          <a:endParaRPr lang="ru-RU"/>
        </a:p>
      </dgm:t>
    </dgm:pt>
    <dgm:pt modelId="{3716F851-5D7C-4F5E-A077-4DF5DB3EABC6}" type="sibTrans" cxnId="{8096E557-AC8A-416B-AFF1-27C4654EA641}">
      <dgm:prSet/>
      <dgm:spPr/>
      <dgm:t>
        <a:bodyPr/>
        <a:lstStyle/>
        <a:p>
          <a:endParaRPr lang="ru-RU"/>
        </a:p>
      </dgm:t>
    </dgm:pt>
    <dgm:pt modelId="{149B2A05-8257-4257-A0FE-B4BD461D7F49}">
      <dgm:prSet phldrT="[Текст]" custT="1"/>
      <dgm:spPr/>
      <dgm:t>
        <a:bodyPr/>
        <a:lstStyle/>
        <a:p>
          <a:r>
            <a:rPr lang="ru-RU" sz="2400" dirty="0" smtClean="0"/>
            <a:t>Потребитель</a:t>
          </a:r>
          <a:endParaRPr lang="ru-RU" sz="1700" dirty="0"/>
        </a:p>
      </dgm:t>
    </dgm:pt>
    <dgm:pt modelId="{FA73A98E-A5F5-4939-AA70-6D9FD26D9879}" type="parTrans" cxnId="{F50B2A6E-D7BC-410C-92BB-2B9A5D0DFFE3}">
      <dgm:prSet/>
      <dgm:spPr/>
      <dgm:t>
        <a:bodyPr/>
        <a:lstStyle/>
        <a:p>
          <a:endParaRPr lang="ru-RU"/>
        </a:p>
      </dgm:t>
    </dgm:pt>
    <dgm:pt modelId="{AB8C3A69-77EA-49C0-829D-BC8C047A6ADA}" type="sibTrans" cxnId="{F50B2A6E-D7BC-410C-92BB-2B9A5D0DFFE3}">
      <dgm:prSet/>
      <dgm:spPr/>
      <dgm:t>
        <a:bodyPr/>
        <a:lstStyle/>
        <a:p>
          <a:endParaRPr lang="ru-RU"/>
        </a:p>
      </dgm:t>
    </dgm:pt>
    <dgm:pt modelId="{482C4EBE-2B72-498B-9512-3843E06A5ADA}">
      <dgm:prSet phldrT="[Текст]" custT="1"/>
      <dgm:spPr/>
      <dgm:t>
        <a:bodyPr/>
        <a:lstStyle/>
        <a:p>
          <a:r>
            <a:rPr lang="ru-RU" sz="2400" dirty="0" smtClean="0"/>
            <a:t>Провода</a:t>
          </a:r>
          <a:endParaRPr lang="ru-RU" sz="1700" dirty="0"/>
        </a:p>
      </dgm:t>
    </dgm:pt>
    <dgm:pt modelId="{80BEA3FB-49C9-4F0A-8242-849D8E5844AF}" type="parTrans" cxnId="{D68104FB-E33B-4349-A103-690D7723E645}">
      <dgm:prSet/>
      <dgm:spPr/>
      <dgm:t>
        <a:bodyPr/>
        <a:lstStyle/>
        <a:p>
          <a:endParaRPr lang="ru-RU"/>
        </a:p>
      </dgm:t>
    </dgm:pt>
    <dgm:pt modelId="{06640929-81F4-45C2-87DB-13A8AC50A2F7}" type="sibTrans" cxnId="{D68104FB-E33B-4349-A103-690D7723E645}">
      <dgm:prSet/>
      <dgm:spPr/>
      <dgm:t>
        <a:bodyPr/>
        <a:lstStyle/>
        <a:p>
          <a:endParaRPr lang="ru-RU"/>
        </a:p>
      </dgm:t>
    </dgm:pt>
    <dgm:pt modelId="{FA34EB4D-648B-4A92-8D1A-409479E398AF}">
      <dgm:prSet custT="1"/>
      <dgm:spPr/>
      <dgm:t>
        <a:bodyPr/>
        <a:lstStyle/>
        <a:p>
          <a:r>
            <a:rPr lang="ru-RU" sz="2400" dirty="0" smtClean="0"/>
            <a:t>Источник тока</a:t>
          </a:r>
          <a:endParaRPr lang="ru-RU" sz="2400" dirty="0"/>
        </a:p>
      </dgm:t>
    </dgm:pt>
    <dgm:pt modelId="{D62EB804-3F44-483A-931D-076A3C33B960}" type="parTrans" cxnId="{19C28639-BDEE-4A63-BB97-679905E83A8F}">
      <dgm:prSet/>
      <dgm:spPr/>
      <dgm:t>
        <a:bodyPr/>
        <a:lstStyle/>
        <a:p>
          <a:endParaRPr lang="ru-RU"/>
        </a:p>
      </dgm:t>
    </dgm:pt>
    <dgm:pt modelId="{864C0F39-FDAD-4AC8-9A5D-6079B8C98C43}" type="sibTrans" cxnId="{19C28639-BDEE-4A63-BB97-679905E83A8F}">
      <dgm:prSet/>
      <dgm:spPr/>
      <dgm:t>
        <a:bodyPr/>
        <a:lstStyle/>
        <a:p>
          <a:endParaRPr lang="ru-RU"/>
        </a:p>
      </dgm:t>
    </dgm:pt>
    <dgm:pt modelId="{6CF64A95-E3CA-4E1F-A4C7-C4EE791CA078}">
      <dgm:prSet custT="1"/>
      <dgm:spPr/>
      <dgm:t>
        <a:bodyPr/>
        <a:lstStyle/>
        <a:p>
          <a:r>
            <a:rPr lang="ru-RU" sz="2400" dirty="0" smtClean="0"/>
            <a:t>Ключ</a:t>
          </a:r>
          <a:endParaRPr lang="ru-RU" sz="1600" dirty="0"/>
        </a:p>
      </dgm:t>
    </dgm:pt>
    <dgm:pt modelId="{34B4E7B5-3291-4CB3-A6A7-65FE51A144F0}" type="parTrans" cxnId="{89FD3759-1228-49D3-8A5E-72B145C15E46}">
      <dgm:prSet/>
      <dgm:spPr/>
      <dgm:t>
        <a:bodyPr/>
        <a:lstStyle/>
        <a:p>
          <a:endParaRPr lang="ru-RU"/>
        </a:p>
      </dgm:t>
    </dgm:pt>
    <dgm:pt modelId="{848A504C-9EC3-488A-B126-4FEC2E17F0F3}" type="sibTrans" cxnId="{89FD3759-1228-49D3-8A5E-72B145C15E46}">
      <dgm:prSet/>
      <dgm:spPr/>
      <dgm:t>
        <a:bodyPr/>
        <a:lstStyle/>
        <a:p>
          <a:endParaRPr lang="ru-RU"/>
        </a:p>
      </dgm:t>
    </dgm:pt>
    <dgm:pt modelId="{B1683A64-17A6-4A0F-ACE5-BFA46F919556}" type="pres">
      <dgm:prSet presAssocID="{5C95873B-2E59-4D31-A1AB-42D998C1629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E7806-958B-4EB6-AA2B-6454B463C510}" type="pres">
      <dgm:prSet presAssocID="{5C95873B-2E59-4D31-A1AB-42D998C16298}" presName="hierFlow" presStyleCnt="0"/>
      <dgm:spPr/>
    </dgm:pt>
    <dgm:pt modelId="{D0DF73D0-544A-43BB-93B7-34519C1AAD99}" type="pres">
      <dgm:prSet presAssocID="{5C95873B-2E59-4D31-A1AB-42D998C1629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48172D-9D42-4985-B335-253B1718FD75}" type="pres">
      <dgm:prSet presAssocID="{EA54EBE1-CB30-442B-BCA0-806B6E1A550A}" presName="Name14" presStyleCnt="0"/>
      <dgm:spPr/>
    </dgm:pt>
    <dgm:pt modelId="{4D82A0A4-403B-4475-987B-FC5A22FA0E8F}" type="pres">
      <dgm:prSet presAssocID="{EA54EBE1-CB30-442B-BCA0-806B6E1A550A}" presName="level1Shape" presStyleLbl="node0" presStyleIdx="0" presStyleCnt="1" custScaleX="265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BC8F7F-B695-4CD1-AC99-2ED99F0DD5D9}" type="pres">
      <dgm:prSet presAssocID="{EA54EBE1-CB30-442B-BCA0-806B6E1A550A}" presName="hierChild2" presStyleCnt="0"/>
      <dgm:spPr/>
    </dgm:pt>
    <dgm:pt modelId="{944F8E81-32E8-4271-80AD-70F463195402}" type="pres">
      <dgm:prSet presAssocID="{D62EB804-3F44-483A-931D-076A3C33B960}" presName="Name19" presStyleLbl="parChTrans1D2" presStyleIdx="0" presStyleCnt="4"/>
      <dgm:spPr/>
      <dgm:t>
        <a:bodyPr/>
        <a:lstStyle/>
        <a:p>
          <a:endParaRPr lang="ru-RU"/>
        </a:p>
      </dgm:t>
    </dgm:pt>
    <dgm:pt modelId="{554F4C0E-9343-43CD-B779-6BCC85077AF0}" type="pres">
      <dgm:prSet presAssocID="{FA34EB4D-648B-4A92-8D1A-409479E398AF}" presName="Name21" presStyleCnt="0"/>
      <dgm:spPr/>
    </dgm:pt>
    <dgm:pt modelId="{8573B0C3-0334-4B4A-B96B-2BA9186D700A}" type="pres">
      <dgm:prSet presAssocID="{FA34EB4D-648B-4A92-8D1A-409479E398AF}" presName="level2Shape" presStyleLbl="node2" presStyleIdx="0" presStyleCnt="4"/>
      <dgm:spPr/>
      <dgm:t>
        <a:bodyPr/>
        <a:lstStyle/>
        <a:p>
          <a:endParaRPr lang="ru-RU"/>
        </a:p>
      </dgm:t>
    </dgm:pt>
    <dgm:pt modelId="{2ECD8446-3AAA-4DF9-92D5-1B07E4038C09}" type="pres">
      <dgm:prSet presAssocID="{FA34EB4D-648B-4A92-8D1A-409479E398AF}" presName="hierChild3" presStyleCnt="0"/>
      <dgm:spPr/>
    </dgm:pt>
    <dgm:pt modelId="{B865EF2A-D1AB-4461-9B82-0621459C9631}" type="pres">
      <dgm:prSet presAssocID="{FA73A98E-A5F5-4939-AA70-6D9FD26D9879}" presName="Name19" presStyleLbl="parChTrans1D2" presStyleIdx="1" presStyleCnt="4"/>
      <dgm:spPr/>
      <dgm:t>
        <a:bodyPr/>
        <a:lstStyle/>
        <a:p>
          <a:endParaRPr lang="ru-RU"/>
        </a:p>
      </dgm:t>
    </dgm:pt>
    <dgm:pt modelId="{9111BF84-3274-42A1-80D1-0FF24F208623}" type="pres">
      <dgm:prSet presAssocID="{149B2A05-8257-4257-A0FE-B4BD461D7F49}" presName="Name21" presStyleCnt="0"/>
      <dgm:spPr/>
    </dgm:pt>
    <dgm:pt modelId="{49E385BD-B23F-4509-8115-78135BB1B944}" type="pres">
      <dgm:prSet presAssocID="{149B2A05-8257-4257-A0FE-B4BD461D7F49}" presName="level2Shape" presStyleLbl="node2" presStyleIdx="1" presStyleCnt="4" custScaleX="127049"/>
      <dgm:spPr/>
      <dgm:t>
        <a:bodyPr/>
        <a:lstStyle/>
        <a:p>
          <a:endParaRPr lang="ru-RU"/>
        </a:p>
      </dgm:t>
    </dgm:pt>
    <dgm:pt modelId="{34E61DEC-F8F9-4A9D-87D3-55EF18884DEB}" type="pres">
      <dgm:prSet presAssocID="{149B2A05-8257-4257-A0FE-B4BD461D7F49}" presName="hierChild3" presStyleCnt="0"/>
      <dgm:spPr/>
    </dgm:pt>
    <dgm:pt modelId="{4A31843E-D1F0-4BC4-AD96-059CF6A74185}" type="pres">
      <dgm:prSet presAssocID="{80BEA3FB-49C9-4F0A-8242-849D8E5844AF}" presName="Name19" presStyleLbl="parChTrans1D2" presStyleIdx="2" presStyleCnt="4"/>
      <dgm:spPr/>
      <dgm:t>
        <a:bodyPr/>
        <a:lstStyle/>
        <a:p>
          <a:endParaRPr lang="ru-RU"/>
        </a:p>
      </dgm:t>
    </dgm:pt>
    <dgm:pt modelId="{7C136614-981C-4C18-8386-AD16F05B5D5C}" type="pres">
      <dgm:prSet presAssocID="{482C4EBE-2B72-498B-9512-3843E06A5ADA}" presName="Name21" presStyleCnt="0"/>
      <dgm:spPr/>
    </dgm:pt>
    <dgm:pt modelId="{AE4E56CB-0B5B-4189-AB59-0B1BEB2E1D9C}" type="pres">
      <dgm:prSet presAssocID="{482C4EBE-2B72-498B-9512-3843E06A5ADA}" presName="level2Shape" presStyleLbl="node2" presStyleIdx="2" presStyleCnt="4"/>
      <dgm:spPr/>
      <dgm:t>
        <a:bodyPr/>
        <a:lstStyle/>
        <a:p>
          <a:endParaRPr lang="ru-RU"/>
        </a:p>
      </dgm:t>
    </dgm:pt>
    <dgm:pt modelId="{56B88F2D-54A3-40D9-9323-D5E7292C017D}" type="pres">
      <dgm:prSet presAssocID="{482C4EBE-2B72-498B-9512-3843E06A5ADA}" presName="hierChild3" presStyleCnt="0"/>
      <dgm:spPr/>
    </dgm:pt>
    <dgm:pt modelId="{12C7C187-7E84-4AFF-A8D8-B57A21DB0D64}" type="pres">
      <dgm:prSet presAssocID="{34B4E7B5-3291-4CB3-A6A7-65FE51A144F0}" presName="Name19" presStyleLbl="parChTrans1D2" presStyleIdx="3" presStyleCnt="4"/>
      <dgm:spPr/>
      <dgm:t>
        <a:bodyPr/>
        <a:lstStyle/>
        <a:p>
          <a:endParaRPr lang="ru-RU"/>
        </a:p>
      </dgm:t>
    </dgm:pt>
    <dgm:pt modelId="{344EF908-BA3D-412D-B129-805460145B01}" type="pres">
      <dgm:prSet presAssocID="{6CF64A95-E3CA-4E1F-A4C7-C4EE791CA078}" presName="Name21" presStyleCnt="0"/>
      <dgm:spPr/>
    </dgm:pt>
    <dgm:pt modelId="{EA96E413-4F61-4E7F-897C-226A2D4D3C9F}" type="pres">
      <dgm:prSet presAssocID="{6CF64A95-E3CA-4E1F-A4C7-C4EE791CA078}" presName="level2Shape" presStyleLbl="node2" presStyleIdx="3" presStyleCnt="4"/>
      <dgm:spPr/>
      <dgm:t>
        <a:bodyPr/>
        <a:lstStyle/>
        <a:p>
          <a:endParaRPr lang="ru-RU"/>
        </a:p>
      </dgm:t>
    </dgm:pt>
    <dgm:pt modelId="{F9A099EF-B0D6-457D-866F-D72E9C81740F}" type="pres">
      <dgm:prSet presAssocID="{6CF64A95-E3CA-4E1F-A4C7-C4EE791CA078}" presName="hierChild3" presStyleCnt="0"/>
      <dgm:spPr/>
    </dgm:pt>
    <dgm:pt modelId="{0AEB82AC-97C8-4795-A15B-F5A2ACBD6A42}" type="pres">
      <dgm:prSet presAssocID="{5C95873B-2E59-4D31-A1AB-42D998C16298}" presName="bgShapesFlow" presStyleCnt="0"/>
      <dgm:spPr/>
    </dgm:pt>
  </dgm:ptLst>
  <dgm:cxnLst>
    <dgm:cxn modelId="{19C28639-BDEE-4A63-BB97-679905E83A8F}" srcId="{EA54EBE1-CB30-442B-BCA0-806B6E1A550A}" destId="{FA34EB4D-648B-4A92-8D1A-409479E398AF}" srcOrd="0" destOrd="0" parTransId="{D62EB804-3F44-483A-931D-076A3C33B960}" sibTransId="{864C0F39-FDAD-4AC8-9A5D-6079B8C98C43}"/>
    <dgm:cxn modelId="{FE5305B1-2E87-42F9-A745-03C46D3852EA}" type="presOf" srcId="{FA73A98E-A5F5-4939-AA70-6D9FD26D9879}" destId="{B865EF2A-D1AB-4461-9B82-0621459C9631}" srcOrd="0" destOrd="0" presId="urn:microsoft.com/office/officeart/2005/8/layout/hierarchy6"/>
    <dgm:cxn modelId="{89FD3759-1228-49D3-8A5E-72B145C15E46}" srcId="{EA54EBE1-CB30-442B-BCA0-806B6E1A550A}" destId="{6CF64A95-E3CA-4E1F-A4C7-C4EE791CA078}" srcOrd="3" destOrd="0" parTransId="{34B4E7B5-3291-4CB3-A6A7-65FE51A144F0}" sibTransId="{848A504C-9EC3-488A-B126-4FEC2E17F0F3}"/>
    <dgm:cxn modelId="{B5E1275C-E939-43BD-AA02-36DAFFF954B6}" type="presOf" srcId="{34B4E7B5-3291-4CB3-A6A7-65FE51A144F0}" destId="{12C7C187-7E84-4AFF-A8D8-B57A21DB0D64}" srcOrd="0" destOrd="0" presId="urn:microsoft.com/office/officeart/2005/8/layout/hierarchy6"/>
    <dgm:cxn modelId="{54A1F7E0-7DAC-47B1-A4D6-45EF6DBBD3BF}" type="presOf" srcId="{149B2A05-8257-4257-A0FE-B4BD461D7F49}" destId="{49E385BD-B23F-4509-8115-78135BB1B944}" srcOrd="0" destOrd="0" presId="urn:microsoft.com/office/officeart/2005/8/layout/hierarchy6"/>
    <dgm:cxn modelId="{D68104FB-E33B-4349-A103-690D7723E645}" srcId="{EA54EBE1-CB30-442B-BCA0-806B6E1A550A}" destId="{482C4EBE-2B72-498B-9512-3843E06A5ADA}" srcOrd="2" destOrd="0" parTransId="{80BEA3FB-49C9-4F0A-8242-849D8E5844AF}" sibTransId="{06640929-81F4-45C2-87DB-13A8AC50A2F7}"/>
    <dgm:cxn modelId="{F50B2A6E-D7BC-410C-92BB-2B9A5D0DFFE3}" srcId="{EA54EBE1-CB30-442B-BCA0-806B6E1A550A}" destId="{149B2A05-8257-4257-A0FE-B4BD461D7F49}" srcOrd="1" destOrd="0" parTransId="{FA73A98E-A5F5-4939-AA70-6D9FD26D9879}" sibTransId="{AB8C3A69-77EA-49C0-829D-BC8C047A6ADA}"/>
    <dgm:cxn modelId="{64338472-7A77-438E-9757-96F984981D90}" type="presOf" srcId="{FA34EB4D-648B-4A92-8D1A-409479E398AF}" destId="{8573B0C3-0334-4B4A-B96B-2BA9186D700A}" srcOrd="0" destOrd="0" presId="urn:microsoft.com/office/officeart/2005/8/layout/hierarchy6"/>
    <dgm:cxn modelId="{1C3BFBB3-7E96-483A-B3AD-2CCC3D8DA0BA}" type="presOf" srcId="{6CF64A95-E3CA-4E1F-A4C7-C4EE791CA078}" destId="{EA96E413-4F61-4E7F-897C-226A2D4D3C9F}" srcOrd="0" destOrd="0" presId="urn:microsoft.com/office/officeart/2005/8/layout/hierarchy6"/>
    <dgm:cxn modelId="{CA4D1079-9078-453E-ADE0-FC15837158DE}" type="presOf" srcId="{EA54EBE1-CB30-442B-BCA0-806B6E1A550A}" destId="{4D82A0A4-403B-4475-987B-FC5A22FA0E8F}" srcOrd="0" destOrd="0" presId="urn:microsoft.com/office/officeart/2005/8/layout/hierarchy6"/>
    <dgm:cxn modelId="{7C5EF225-AF6C-49DE-BD0B-7CC8A5821AED}" type="presOf" srcId="{80BEA3FB-49C9-4F0A-8242-849D8E5844AF}" destId="{4A31843E-D1F0-4BC4-AD96-059CF6A74185}" srcOrd="0" destOrd="0" presId="urn:microsoft.com/office/officeart/2005/8/layout/hierarchy6"/>
    <dgm:cxn modelId="{35C27C1C-D83C-454C-95CC-FDAFA9AD6030}" type="presOf" srcId="{5C95873B-2E59-4D31-A1AB-42D998C16298}" destId="{B1683A64-17A6-4A0F-ACE5-BFA46F919556}" srcOrd="0" destOrd="0" presId="urn:microsoft.com/office/officeart/2005/8/layout/hierarchy6"/>
    <dgm:cxn modelId="{8096E557-AC8A-416B-AFF1-27C4654EA641}" srcId="{5C95873B-2E59-4D31-A1AB-42D998C16298}" destId="{EA54EBE1-CB30-442B-BCA0-806B6E1A550A}" srcOrd="0" destOrd="0" parTransId="{772F3F30-54C0-4D1A-8862-F4BFA289F21A}" sibTransId="{3716F851-5D7C-4F5E-A077-4DF5DB3EABC6}"/>
    <dgm:cxn modelId="{FA1E8D44-E90F-40C6-A563-3E4003DBFC53}" type="presOf" srcId="{D62EB804-3F44-483A-931D-076A3C33B960}" destId="{944F8E81-32E8-4271-80AD-70F463195402}" srcOrd="0" destOrd="0" presId="urn:microsoft.com/office/officeart/2005/8/layout/hierarchy6"/>
    <dgm:cxn modelId="{6F1F0A94-E3CC-4558-8C07-09422F99546A}" type="presOf" srcId="{482C4EBE-2B72-498B-9512-3843E06A5ADA}" destId="{AE4E56CB-0B5B-4189-AB59-0B1BEB2E1D9C}" srcOrd="0" destOrd="0" presId="urn:microsoft.com/office/officeart/2005/8/layout/hierarchy6"/>
    <dgm:cxn modelId="{69A9654D-3737-4019-BC37-101E5078C3A1}" type="presParOf" srcId="{B1683A64-17A6-4A0F-ACE5-BFA46F919556}" destId="{BA9E7806-958B-4EB6-AA2B-6454B463C510}" srcOrd="0" destOrd="0" presId="urn:microsoft.com/office/officeart/2005/8/layout/hierarchy6"/>
    <dgm:cxn modelId="{88F091CF-A568-465E-9C46-FDCA30673677}" type="presParOf" srcId="{BA9E7806-958B-4EB6-AA2B-6454B463C510}" destId="{D0DF73D0-544A-43BB-93B7-34519C1AAD99}" srcOrd="0" destOrd="0" presId="urn:microsoft.com/office/officeart/2005/8/layout/hierarchy6"/>
    <dgm:cxn modelId="{A99778CF-A7DD-4624-87D5-8CA1B74AA771}" type="presParOf" srcId="{D0DF73D0-544A-43BB-93B7-34519C1AAD99}" destId="{A148172D-9D42-4985-B335-253B1718FD75}" srcOrd="0" destOrd="0" presId="urn:microsoft.com/office/officeart/2005/8/layout/hierarchy6"/>
    <dgm:cxn modelId="{9D6C971B-0D71-4B6E-952D-BBF677692A35}" type="presParOf" srcId="{A148172D-9D42-4985-B335-253B1718FD75}" destId="{4D82A0A4-403B-4475-987B-FC5A22FA0E8F}" srcOrd="0" destOrd="0" presId="urn:microsoft.com/office/officeart/2005/8/layout/hierarchy6"/>
    <dgm:cxn modelId="{FFD793D6-5E06-4D5F-A0DD-2C8FE2936822}" type="presParOf" srcId="{A148172D-9D42-4985-B335-253B1718FD75}" destId="{B1BC8F7F-B695-4CD1-AC99-2ED99F0DD5D9}" srcOrd="1" destOrd="0" presId="urn:microsoft.com/office/officeart/2005/8/layout/hierarchy6"/>
    <dgm:cxn modelId="{E7A5B8CA-92D1-4907-AF33-B0CBF8919709}" type="presParOf" srcId="{B1BC8F7F-B695-4CD1-AC99-2ED99F0DD5D9}" destId="{944F8E81-32E8-4271-80AD-70F463195402}" srcOrd="0" destOrd="0" presId="urn:microsoft.com/office/officeart/2005/8/layout/hierarchy6"/>
    <dgm:cxn modelId="{C94BD39B-8AB4-4BA4-9A99-E16C2C3FFD52}" type="presParOf" srcId="{B1BC8F7F-B695-4CD1-AC99-2ED99F0DD5D9}" destId="{554F4C0E-9343-43CD-B779-6BCC85077AF0}" srcOrd="1" destOrd="0" presId="urn:microsoft.com/office/officeart/2005/8/layout/hierarchy6"/>
    <dgm:cxn modelId="{361AF00D-9CB6-4353-9C33-39603ED7029C}" type="presParOf" srcId="{554F4C0E-9343-43CD-B779-6BCC85077AF0}" destId="{8573B0C3-0334-4B4A-B96B-2BA9186D700A}" srcOrd="0" destOrd="0" presId="urn:microsoft.com/office/officeart/2005/8/layout/hierarchy6"/>
    <dgm:cxn modelId="{D1079F4F-6776-4025-9D00-52D1F90C11A8}" type="presParOf" srcId="{554F4C0E-9343-43CD-B779-6BCC85077AF0}" destId="{2ECD8446-3AAA-4DF9-92D5-1B07E4038C09}" srcOrd="1" destOrd="0" presId="urn:microsoft.com/office/officeart/2005/8/layout/hierarchy6"/>
    <dgm:cxn modelId="{63C2B183-8C64-46A5-9643-DAAECDD5EB39}" type="presParOf" srcId="{B1BC8F7F-B695-4CD1-AC99-2ED99F0DD5D9}" destId="{B865EF2A-D1AB-4461-9B82-0621459C9631}" srcOrd="2" destOrd="0" presId="urn:microsoft.com/office/officeart/2005/8/layout/hierarchy6"/>
    <dgm:cxn modelId="{D99BE050-D6F9-43C0-9F91-705E7B6D0006}" type="presParOf" srcId="{B1BC8F7F-B695-4CD1-AC99-2ED99F0DD5D9}" destId="{9111BF84-3274-42A1-80D1-0FF24F208623}" srcOrd="3" destOrd="0" presId="urn:microsoft.com/office/officeart/2005/8/layout/hierarchy6"/>
    <dgm:cxn modelId="{C0B2F3E5-BCB5-4FAF-85C2-37DD9213127A}" type="presParOf" srcId="{9111BF84-3274-42A1-80D1-0FF24F208623}" destId="{49E385BD-B23F-4509-8115-78135BB1B944}" srcOrd="0" destOrd="0" presId="urn:microsoft.com/office/officeart/2005/8/layout/hierarchy6"/>
    <dgm:cxn modelId="{83DB7C61-11A0-44D0-BC71-263D7D1705D7}" type="presParOf" srcId="{9111BF84-3274-42A1-80D1-0FF24F208623}" destId="{34E61DEC-F8F9-4A9D-87D3-55EF18884DEB}" srcOrd="1" destOrd="0" presId="urn:microsoft.com/office/officeart/2005/8/layout/hierarchy6"/>
    <dgm:cxn modelId="{C5013F36-5719-4D35-83A7-948A54C3D70C}" type="presParOf" srcId="{B1BC8F7F-B695-4CD1-AC99-2ED99F0DD5D9}" destId="{4A31843E-D1F0-4BC4-AD96-059CF6A74185}" srcOrd="4" destOrd="0" presId="urn:microsoft.com/office/officeart/2005/8/layout/hierarchy6"/>
    <dgm:cxn modelId="{68568971-06BF-4605-A760-382C364BAA92}" type="presParOf" srcId="{B1BC8F7F-B695-4CD1-AC99-2ED99F0DD5D9}" destId="{7C136614-981C-4C18-8386-AD16F05B5D5C}" srcOrd="5" destOrd="0" presId="urn:microsoft.com/office/officeart/2005/8/layout/hierarchy6"/>
    <dgm:cxn modelId="{247C0492-863D-4AF7-8C6E-37A06F5F1EB8}" type="presParOf" srcId="{7C136614-981C-4C18-8386-AD16F05B5D5C}" destId="{AE4E56CB-0B5B-4189-AB59-0B1BEB2E1D9C}" srcOrd="0" destOrd="0" presId="urn:microsoft.com/office/officeart/2005/8/layout/hierarchy6"/>
    <dgm:cxn modelId="{EAC96FD1-2775-4782-953C-D47BCBD4ED06}" type="presParOf" srcId="{7C136614-981C-4C18-8386-AD16F05B5D5C}" destId="{56B88F2D-54A3-40D9-9323-D5E7292C017D}" srcOrd="1" destOrd="0" presId="urn:microsoft.com/office/officeart/2005/8/layout/hierarchy6"/>
    <dgm:cxn modelId="{DFB07B02-1816-469F-9156-DBA461700695}" type="presParOf" srcId="{B1BC8F7F-B695-4CD1-AC99-2ED99F0DD5D9}" destId="{12C7C187-7E84-4AFF-A8D8-B57A21DB0D64}" srcOrd="6" destOrd="0" presId="urn:microsoft.com/office/officeart/2005/8/layout/hierarchy6"/>
    <dgm:cxn modelId="{FC94BEE2-40CF-4E19-9C69-665887D1A8F5}" type="presParOf" srcId="{B1BC8F7F-B695-4CD1-AC99-2ED99F0DD5D9}" destId="{344EF908-BA3D-412D-B129-805460145B01}" srcOrd="7" destOrd="0" presId="urn:microsoft.com/office/officeart/2005/8/layout/hierarchy6"/>
    <dgm:cxn modelId="{FEE6B76E-8C37-4FF0-8DED-19F425B0EF29}" type="presParOf" srcId="{344EF908-BA3D-412D-B129-805460145B01}" destId="{EA96E413-4F61-4E7F-897C-226A2D4D3C9F}" srcOrd="0" destOrd="0" presId="urn:microsoft.com/office/officeart/2005/8/layout/hierarchy6"/>
    <dgm:cxn modelId="{3EAE5E59-F06A-40E9-9B6C-6802F496AD7D}" type="presParOf" srcId="{344EF908-BA3D-412D-B129-805460145B01}" destId="{F9A099EF-B0D6-457D-866F-D72E9C81740F}" srcOrd="1" destOrd="0" presId="urn:microsoft.com/office/officeart/2005/8/layout/hierarchy6"/>
    <dgm:cxn modelId="{5C1F60BE-76C6-43A8-A05E-02F77A820282}" type="presParOf" srcId="{B1683A64-17A6-4A0F-ACE5-BFA46F919556}" destId="{0AEB82AC-97C8-4795-A15B-F5A2ACBD6A4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82A0A4-403B-4475-987B-FC5A22FA0E8F}">
      <dsp:nvSpPr>
        <dsp:cNvPr id="0" name=""/>
        <dsp:cNvSpPr/>
      </dsp:nvSpPr>
      <dsp:spPr>
        <a:xfrm>
          <a:off x="2226281" y="12005"/>
          <a:ext cx="4691436" cy="1178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Электрическая цепь </a:t>
          </a:r>
          <a:endParaRPr lang="ru-RU" sz="3600" kern="1200" dirty="0"/>
        </a:p>
      </dsp:txBody>
      <dsp:txXfrm>
        <a:off x="2226281" y="12005"/>
        <a:ext cx="4691436" cy="1178718"/>
      </dsp:txXfrm>
    </dsp:sp>
    <dsp:sp modelId="{944F8E81-32E8-4271-80AD-70F463195402}">
      <dsp:nvSpPr>
        <dsp:cNvPr id="0" name=""/>
        <dsp:cNvSpPr/>
      </dsp:nvSpPr>
      <dsp:spPr>
        <a:xfrm>
          <a:off x="885123" y="1190724"/>
          <a:ext cx="3686876" cy="471487"/>
        </a:xfrm>
        <a:custGeom>
          <a:avLst/>
          <a:gdLst/>
          <a:ahLst/>
          <a:cxnLst/>
          <a:rect l="0" t="0" r="0" b="0"/>
          <a:pathLst>
            <a:path>
              <a:moveTo>
                <a:pt x="3686876" y="0"/>
              </a:moveTo>
              <a:lnTo>
                <a:pt x="3686876" y="235743"/>
              </a:lnTo>
              <a:lnTo>
                <a:pt x="0" y="235743"/>
              </a:lnTo>
              <a:lnTo>
                <a:pt x="0" y="4714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3B0C3-0334-4B4A-B96B-2BA9186D700A}">
      <dsp:nvSpPr>
        <dsp:cNvPr id="0" name=""/>
        <dsp:cNvSpPr/>
      </dsp:nvSpPr>
      <dsp:spPr>
        <a:xfrm>
          <a:off x="1084" y="1662211"/>
          <a:ext cx="1768078" cy="1178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Источник тока</a:t>
          </a:r>
          <a:endParaRPr lang="ru-RU" sz="2400" kern="1200" dirty="0"/>
        </a:p>
      </dsp:txBody>
      <dsp:txXfrm>
        <a:off x="1084" y="1662211"/>
        <a:ext cx="1768078" cy="1178718"/>
      </dsp:txXfrm>
    </dsp:sp>
    <dsp:sp modelId="{B865EF2A-D1AB-4461-9B82-0621459C9631}">
      <dsp:nvSpPr>
        <dsp:cNvPr id="0" name=""/>
        <dsp:cNvSpPr/>
      </dsp:nvSpPr>
      <dsp:spPr>
        <a:xfrm>
          <a:off x="3422749" y="1190724"/>
          <a:ext cx="1149250" cy="471487"/>
        </a:xfrm>
        <a:custGeom>
          <a:avLst/>
          <a:gdLst/>
          <a:ahLst/>
          <a:cxnLst/>
          <a:rect l="0" t="0" r="0" b="0"/>
          <a:pathLst>
            <a:path>
              <a:moveTo>
                <a:pt x="1149250" y="0"/>
              </a:moveTo>
              <a:lnTo>
                <a:pt x="1149250" y="235743"/>
              </a:lnTo>
              <a:lnTo>
                <a:pt x="0" y="235743"/>
              </a:lnTo>
              <a:lnTo>
                <a:pt x="0" y="4714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385BD-B23F-4509-8115-78135BB1B944}">
      <dsp:nvSpPr>
        <dsp:cNvPr id="0" name=""/>
        <dsp:cNvSpPr/>
      </dsp:nvSpPr>
      <dsp:spPr>
        <a:xfrm>
          <a:off x="2299586" y="1662211"/>
          <a:ext cx="2246325" cy="1178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Потребитель</a:t>
          </a:r>
          <a:endParaRPr lang="ru-RU" sz="1700" kern="1200" dirty="0"/>
        </a:p>
      </dsp:txBody>
      <dsp:txXfrm>
        <a:off x="2299586" y="1662211"/>
        <a:ext cx="2246325" cy="1178718"/>
      </dsp:txXfrm>
    </dsp:sp>
    <dsp:sp modelId="{4A31843E-D1F0-4BC4-AD96-059CF6A74185}">
      <dsp:nvSpPr>
        <dsp:cNvPr id="0" name=""/>
        <dsp:cNvSpPr/>
      </dsp:nvSpPr>
      <dsp:spPr>
        <a:xfrm>
          <a:off x="4572000" y="1190724"/>
          <a:ext cx="1388374" cy="471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43"/>
              </a:lnTo>
              <a:lnTo>
                <a:pt x="1388374" y="235743"/>
              </a:lnTo>
              <a:lnTo>
                <a:pt x="1388374" y="4714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E56CB-0B5B-4189-AB59-0B1BEB2E1D9C}">
      <dsp:nvSpPr>
        <dsp:cNvPr id="0" name=""/>
        <dsp:cNvSpPr/>
      </dsp:nvSpPr>
      <dsp:spPr>
        <a:xfrm>
          <a:off x="5076335" y="1662211"/>
          <a:ext cx="1768078" cy="1178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Провода</a:t>
          </a:r>
          <a:endParaRPr lang="ru-RU" sz="1700" kern="1200" dirty="0"/>
        </a:p>
      </dsp:txBody>
      <dsp:txXfrm>
        <a:off x="5076335" y="1662211"/>
        <a:ext cx="1768078" cy="1178718"/>
      </dsp:txXfrm>
    </dsp:sp>
    <dsp:sp modelId="{12C7C187-7E84-4AFF-A8D8-B57A21DB0D64}">
      <dsp:nvSpPr>
        <dsp:cNvPr id="0" name=""/>
        <dsp:cNvSpPr/>
      </dsp:nvSpPr>
      <dsp:spPr>
        <a:xfrm>
          <a:off x="4572000" y="1190724"/>
          <a:ext cx="3686876" cy="471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43"/>
              </a:lnTo>
              <a:lnTo>
                <a:pt x="3686876" y="235743"/>
              </a:lnTo>
              <a:lnTo>
                <a:pt x="3686876" y="4714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6E413-4F61-4E7F-897C-226A2D4D3C9F}">
      <dsp:nvSpPr>
        <dsp:cNvPr id="0" name=""/>
        <dsp:cNvSpPr/>
      </dsp:nvSpPr>
      <dsp:spPr>
        <a:xfrm>
          <a:off x="7374837" y="1662211"/>
          <a:ext cx="1768078" cy="1178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Ключ</a:t>
          </a:r>
          <a:endParaRPr lang="ru-RU" sz="1600" kern="1200" dirty="0"/>
        </a:p>
      </dsp:txBody>
      <dsp:txXfrm>
        <a:off x="7374837" y="1662211"/>
        <a:ext cx="1768078" cy="1178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6CA7E-B532-42E0-8C3E-D348F403AA4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579E1-1B94-4C41-9899-2810AC9E8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EBCE-6461-4B68-B59F-69D3042A44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47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65F-3133-4DDF-AB28-141E0857ACC6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792E-17A2-4464-B786-CEA1182C796D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7916-BB2C-4D30-BCF1-F5D95309274D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A94-7151-4007-9901-DE4EC06C40DD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C41-89F4-4532-A14B-617E47AEAC57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CC21-67B5-4193-89E0-D1771ABE6CE6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BDB-9974-4D5D-AA9E-6B4F33B37666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5023-68EB-4E5A-B7E9-60531CC75C24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B15B-4109-4056-B5E9-EF0737C2AB3E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5CA9-E279-42DC-9E34-E235F678951B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41-D6FF-4E05-8E3B-F56E1B3238EE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FB69-EEB4-423F-842F-B3D50241776B}" type="datetime1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9C5-564A-4286-9904-2F0671AAD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1297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следующие устройства?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149080"/>
          <a:ext cx="9144000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237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А) Гальванический элемент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Б) Фотоэлемент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В) Аккумулятор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Автомобиль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«Лентяйка» телевизора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Солнечная батарея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13050" t="20754" r="55450" b="67726"/>
          <a:stretch>
            <a:fillRect/>
          </a:stretch>
        </p:blipFill>
        <p:spPr bwMode="auto">
          <a:xfrm>
            <a:off x="-1" y="332656"/>
            <a:ext cx="91360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7748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Нарисуем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электрическую цепь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41849" t="30114" r="40601" b="46126"/>
          <a:stretch>
            <a:fillRect/>
          </a:stretch>
        </p:blipFill>
        <p:spPr bwMode="auto">
          <a:xfrm>
            <a:off x="1331640" y="908720"/>
            <a:ext cx="6048672" cy="511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6165304"/>
            <a:ext cx="826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Используются специальные условные обозначения</a:t>
            </a: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0"/>
            <a:ext cx="485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Источники тока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9698" name="Рисунок 1"/>
          <p:cNvPicPr>
            <a:picLocks noChangeAspect="1" noChangeArrowheads="1"/>
          </p:cNvPicPr>
          <p:nvPr/>
        </p:nvPicPr>
        <p:blipFill>
          <a:blip r:embed="rId2" cstate="print"/>
          <a:srcRect r="28848" b="75803"/>
          <a:stretch>
            <a:fillRect/>
          </a:stretch>
        </p:blipFill>
        <p:spPr bwMode="auto">
          <a:xfrm>
            <a:off x="0" y="1196751"/>
            <a:ext cx="9144000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2" descr="C:\Users\Евгения\AppData\Local\Microsoft\Windows\Temporary Internet Files\Content.IE5\YVN3GKOF\MC9002372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199555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Евгения\AppData\Local\Microsoft\Windows\Temporary Internet Files\Content.IE5\YVN3GKOF\MC9001988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05064"/>
            <a:ext cx="1584176" cy="204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128" y="69307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Провода </a:t>
            </a:r>
            <a:r>
              <a:rPr lang="ru-RU" sz="4000" b="1" dirty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электрической  цепи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0" t="15304" r="5690" b="12766"/>
          <a:stretch/>
        </p:blipFill>
        <p:spPr bwMode="auto">
          <a:xfrm>
            <a:off x="5668087" y="188640"/>
            <a:ext cx="3475913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093"/>
          <a:stretch>
            <a:fillRect/>
          </a:stretch>
        </p:blipFill>
        <p:spPr bwMode="auto">
          <a:xfrm>
            <a:off x="611560" y="1628800"/>
            <a:ext cx="2714644" cy="63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0" t="49816" r="5725" b="33937"/>
          <a:stretch>
            <a:fillRect/>
          </a:stretch>
        </p:blipFill>
        <p:spPr bwMode="auto">
          <a:xfrm>
            <a:off x="467544" y="2924944"/>
            <a:ext cx="27363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Евгения\AppData\Local\Microsoft\Windows\Temporary Internet Files\Content.IE5\356R3OCH\MC9002794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39" y="4149080"/>
            <a:ext cx="3989061" cy="1490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3933056"/>
            <a:ext cx="2910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latin typeface="Arial" charset="0"/>
              </a:rPr>
              <a:t>пересечение проводов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348880"/>
            <a:ext cx="2791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latin typeface="Arial" charset="0"/>
              </a:rPr>
              <a:t>соединение 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541083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9" t="1399" r="40061" b="70020"/>
          <a:stretch/>
        </p:blipFill>
        <p:spPr bwMode="auto">
          <a:xfrm>
            <a:off x="1331640" y="0"/>
            <a:ext cx="7020272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 descr="https://static-interneturok.cdnvideo.ru/content/konspekt_image/90789/7dc98db0_72f7_0131_6cce_12313d221e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2335388" cy="10801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91880" y="1844824"/>
            <a:ext cx="2889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Лампа накаливания</a:t>
            </a:r>
            <a:endParaRPr lang="ru-RU" sz="2400" dirty="0"/>
          </a:p>
        </p:txBody>
      </p:sp>
      <p:pic>
        <p:nvPicPr>
          <p:cNvPr id="30726" name="Picture 6" descr="https://static-interneturok.cdnvideo.ru/content/konspekt_image/90792/8218f3f0_72f7_0131_6cd1_12313d221e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2041421" cy="12961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63888" y="3068960"/>
            <a:ext cx="3203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Электрический звонок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4581128"/>
            <a:ext cx="2601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Электродвигатель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611560" y="4365104"/>
            <a:ext cx="2808312" cy="936104"/>
            <a:chOff x="1403648" y="4077072"/>
            <a:chExt cx="1512168" cy="504056"/>
          </a:xfrm>
        </p:grpSpPr>
        <p:sp>
          <p:nvSpPr>
            <p:cNvPr id="13" name="Овал 12"/>
            <p:cNvSpPr/>
            <p:nvPr/>
          </p:nvSpPr>
          <p:spPr>
            <a:xfrm>
              <a:off x="1907704" y="4077072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М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830157" y="4154619"/>
              <a:ext cx="72008" cy="31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11760" y="4154619"/>
              <a:ext cx="77547" cy="31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1403648" y="4293096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483768" y="4293096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" name="Picture 2" descr="C:\Users\Евгения\AppData\Local\Microsoft\Windows\Temporary Internet Files\Content.IE5\VU6J1G8T\MC9002909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814665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Евгения\AppData\Local\Microsoft\Windows\Temporary Internet Files\Content.IE5\5TIUJ3KJ\MM900300522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1379766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ww.himma.biz/wp-content/uploads/2015/12/%D0%AD%D0%BB%D0%B5%D0%BA%D1%82%D1%80%D0%BE%D0%B4%D0%B2%D0%B8%D0%B3%D0%B0%D1%82%D0%B5%D0%BB%D0%B8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509120"/>
            <a:ext cx="13681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19481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s://ielectrik.ru/images/product/max/1494742027_840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376264" cy="29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3403">
            <a:off x="5754810" y="4554971"/>
            <a:ext cx="3283429" cy="196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47" y="169163"/>
            <a:ext cx="9077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0893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Замыкающие и размыкающие устройства</a:t>
            </a:r>
            <a:endParaRPr lang="ru-RU" sz="3200" b="1" dirty="0">
              <a:ln w="1905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139" y="1268760"/>
            <a:ext cx="2033861" cy="30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https://static-interneturok.cdnvideo.ru/content/konspekt_image/90791/80b0c640_72f7_0131_6cd0_12313d221ea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00808"/>
            <a:ext cx="1584176" cy="2880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11760" y="1700808"/>
            <a:ext cx="2215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Ключ</a:t>
            </a:r>
            <a:r>
              <a:rPr lang="ru-RU" dirty="0"/>
              <a:t> (выключатель)</a:t>
            </a:r>
          </a:p>
        </p:txBody>
      </p:sp>
      <p:pic>
        <p:nvPicPr>
          <p:cNvPr id="31748" name="Picture 4" descr="https://static-interneturok.cdnvideo.ru/content/konspekt_image/90790/7f2ff170_72f7_0131_6ccf_12313d221ea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492896"/>
            <a:ext cx="1368152" cy="2160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39752" y="220486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Зажимы для подключения электроприборов</a:t>
            </a:r>
            <a:endParaRPr lang="ru-RU" dirty="0"/>
          </a:p>
        </p:txBody>
      </p:sp>
      <p:pic>
        <p:nvPicPr>
          <p:cNvPr id="31750" name="Picture 6" descr="https://navro.org/wp-content/uploads/2015/02/10.png"/>
          <p:cNvPicPr>
            <a:picLocks noChangeAspect="1" noChangeArrowheads="1"/>
          </p:cNvPicPr>
          <p:nvPr/>
        </p:nvPicPr>
        <p:blipFill>
          <a:blip r:embed="rId8" cstate="print"/>
          <a:srcRect l="27595" t="50007" r="61138" b="32343"/>
          <a:stretch>
            <a:fillRect/>
          </a:stretch>
        </p:blipFill>
        <p:spPr bwMode="auto">
          <a:xfrm>
            <a:off x="179512" y="2924944"/>
            <a:ext cx="1800200" cy="108012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83768" y="3284984"/>
            <a:ext cx="91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Кнопка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6" name="Picture 3" descr="C:\Users\Евгения\AppData\Local\Microsoft\Windows\Temporary Internet Files\Content.IE5\VU6J1G8T\MC90028103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29104"/>
            <a:ext cx="1996279" cy="322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134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66167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Экспериментальное задание: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«Сборка простейшей электрической цепи»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при работе с электрическими цепями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используйте при сборке электрических цепей провода с повреждённой  изоляцией с видимыми повреждениями.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Следите за исправностью всех креплений в приборах и приспособлениях.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сборке электрических цепей избегайте пересечения проводов.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Источники тока подключайте в последнюю очередь.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исправления в цепях проводите при отключенном источнике тока.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определяйте наличие тока в цепи на ощупь.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Замыкайте цепь после проверки учителя!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Схема электрической цепи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194" name="Picture 2" descr="Схема электрической цепи"/>
          <p:cNvPicPr>
            <a:picLocks noChangeAspect="1" noChangeArrowheads="1"/>
          </p:cNvPicPr>
          <p:nvPr/>
        </p:nvPicPr>
        <p:blipFill>
          <a:blip r:embed="rId2" cstate="print"/>
          <a:srcRect b="21846"/>
          <a:stretch>
            <a:fillRect/>
          </a:stretch>
        </p:blipFill>
        <p:spPr bwMode="auto">
          <a:xfrm>
            <a:off x="827584" y="836712"/>
            <a:ext cx="660373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-171400"/>
            <a:ext cx="2055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Перечислите элементы электрической цепи, изображенной на рисунке</a:t>
            </a:r>
            <a:endParaRPr lang="ru-RU" sz="2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48149" t="19440" r="32051" b="58240"/>
          <a:stretch>
            <a:fillRect/>
          </a:stretch>
        </p:blipFill>
        <p:spPr bwMode="auto">
          <a:xfrm>
            <a:off x="2195736" y="1052736"/>
            <a:ext cx="4644008" cy="327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4437112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Что в ней является источником тока, а что приемниками электрической энергии? Какого направления тока в проводнике, когда ключ замкнут? Начертите схему.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Picture 2" descr="Схема электрической цепи"/>
          <p:cNvPicPr>
            <a:picLocks noChangeAspect="1" noChangeArrowheads="1"/>
          </p:cNvPicPr>
          <p:nvPr/>
        </p:nvPicPr>
        <p:blipFill>
          <a:blip r:embed="rId2" cstate="print"/>
          <a:srcRect b="21846"/>
          <a:stretch>
            <a:fillRect/>
          </a:stretch>
        </p:blipFill>
        <p:spPr bwMode="auto">
          <a:xfrm>
            <a:off x="2123728" y="1628800"/>
            <a:ext cx="4824536" cy="32616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9" y="62068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Укажите на схеме направления тока во всех участках цепи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-171400"/>
            <a:ext cx="2055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54899" t="48239" r="31601" b="34481"/>
          <a:stretch>
            <a:fillRect/>
          </a:stretch>
        </p:blipFill>
        <p:spPr bwMode="auto">
          <a:xfrm>
            <a:off x="1907704" y="1772816"/>
            <a:ext cx="4968552" cy="39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9" y="62068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Укажите на схеме направления тока во всех участках цепи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-171400"/>
            <a:ext cx="2055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rsenal007.ru/upload/iblock/cd4/batareyka-kosmos-3r12-art-34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2046228" cy="2232248"/>
          </a:xfrm>
          <a:prstGeom prst="rect">
            <a:avLst/>
          </a:prstGeom>
          <a:noFill/>
        </p:spPr>
      </p:pic>
      <p:pic>
        <p:nvPicPr>
          <p:cNvPr id="3" name="Picture 2" descr="https://rosdidaktika.ru/upload/iblock/ec9/ec9323929234bef17f0b0e0abc7075d3.jpg"/>
          <p:cNvPicPr>
            <a:picLocks noChangeAspect="1" noChangeArrowheads="1"/>
          </p:cNvPicPr>
          <p:nvPr/>
        </p:nvPicPr>
        <p:blipFill>
          <a:blip r:embed="rId3" cstate="print"/>
          <a:srcRect l="11480" t="17285" r="9433" b="17415"/>
          <a:stretch>
            <a:fillRect/>
          </a:stretch>
        </p:blipFill>
        <p:spPr bwMode="auto">
          <a:xfrm>
            <a:off x="4788024" y="2564904"/>
            <a:ext cx="3024336" cy="16585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88640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Почему же не горит лампочка?</a:t>
            </a:r>
            <a:endParaRPr lang="ru-RU" sz="3200" dirty="0"/>
          </a:p>
        </p:txBody>
      </p:sp>
      <p:sp>
        <p:nvSpPr>
          <p:cNvPr id="5" name="Полилиния 4"/>
          <p:cNvSpPr/>
          <p:nvPr/>
        </p:nvSpPr>
        <p:spPr>
          <a:xfrm>
            <a:off x="2907792" y="1886712"/>
            <a:ext cx="2600312" cy="1326264"/>
          </a:xfrm>
          <a:custGeom>
            <a:avLst/>
            <a:gdLst>
              <a:gd name="connsiteX0" fmla="*/ 0 w 2889504"/>
              <a:gd name="connsiteY0" fmla="*/ 573024 h 1418844"/>
              <a:gd name="connsiteX1" fmla="*/ 1197864 w 2889504"/>
              <a:gd name="connsiteY1" fmla="*/ 106680 h 1418844"/>
              <a:gd name="connsiteX2" fmla="*/ 2633472 w 2889504"/>
              <a:gd name="connsiteY2" fmla="*/ 1213104 h 1418844"/>
              <a:gd name="connsiteX3" fmla="*/ 2734056 w 2889504"/>
              <a:gd name="connsiteY3" fmla="*/ 1341120 h 141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504" h="1418844">
                <a:moveTo>
                  <a:pt x="0" y="573024"/>
                </a:moveTo>
                <a:cubicBezTo>
                  <a:pt x="379476" y="286512"/>
                  <a:pt x="758952" y="0"/>
                  <a:pt x="1197864" y="106680"/>
                </a:cubicBezTo>
                <a:cubicBezTo>
                  <a:pt x="1636776" y="213360"/>
                  <a:pt x="2377440" y="1007364"/>
                  <a:pt x="2633472" y="1213104"/>
                </a:cubicBezTo>
                <a:cubicBezTo>
                  <a:pt x="2889504" y="1418844"/>
                  <a:pt x="2811780" y="1379982"/>
                  <a:pt x="2734056" y="134112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719072" y="1258824"/>
            <a:ext cx="6093288" cy="2151888"/>
          </a:xfrm>
          <a:custGeom>
            <a:avLst/>
            <a:gdLst>
              <a:gd name="connsiteX0" fmla="*/ 0 w 5929884"/>
              <a:gd name="connsiteY0" fmla="*/ 1301496 h 2151888"/>
              <a:gd name="connsiteX1" fmla="*/ 1975104 w 5929884"/>
              <a:gd name="connsiteY1" fmla="*/ 85344 h 2151888"/>
              <a:gd name="connsiteX2" fmla="*/ 4498848 w 5929884"/>
              <a:gd name="connsiteY2" fmla="*/ 789432 h 2151888"/>
              <a:gd name="connsiteX3" fmla="*/ 5788152 w 5929884"/>
              <a:gd name="connsiteY3" fmla="*/ 1795272 h 2151888"/>
              <a:gd name="connsiteX4" fmla="*/ 5349240 w 5929884"/>
              <a:gd name="connsiteY4" fmla="*/ 2142744 h 2151888"/>
              <a:gd name="connsiteX5" fmla="*/ 5349240 w 5929884"/>
              <a:gd name="connsiteY5" fmla="*/ 2142744 h 2151888"/>
              <a:gd name="connsiteX6" fmla="*/ 5349240 w 5929884"/>
              <a:gd name="connsiteY6" fmla="*/ 2151888 h 21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9884" h="2151888">
                <a:moveTo>
                  <a:pt x="0" y="1301496"/>
                </a:moveTo>
                <a:cubicBezTo>
                  <a:pt x="612648" y="736092"/>
                  <a:pt x="1225296" y="170688"/>
                  <a:pt x="1975104" y="85344"/>
                </a:cubicBezTo>
                <a:cubicBezTo>
                  <a:pt x="2724912" y="0"/>
                  <a:pt x="3863340" y="504444"/>
                  <a:pt x="4498848" y="789432"/>
                </a:cubicBezTo>
                <a:cubicBezTo>
                  <a:pt x="5134356" y="1074420"/>
                  <a:pt x="5646420" y="1569720"/>
                  <a:pt x="5788152" y="1795272"/>
                </a:cubicBezTo>
                <a:cubicBezTo>
                  <a:pt x="5929884" y="2020824"/>
                  <a:pt x="5349240" y="2142744"/>
                  <a:pt x="5349240" y="2142744"/>
                </a:cubicBezTo>
                <a:lnTo>
                  <a:pt x="5349240" y="2142744"/>
                </a:lnTo>
                <a:lnTo>
                  <a:pt x="5349240" y="2151888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80526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Устройства которые мы с вами соединили, образовали </a:t>
            </a:r>
            <a:r>
              <a:rPr lang="ru-RU" sz="2800" b="1" u="sng" dirty="0">
                <a:solidFill>
                  <a:srgbClr val="FF0000"/>
                </a:solidFill>
              </a:rPr>
              <a:t>электрическую цепь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99288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Задачи на сообразительность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 descr="C:\Users\АЕ\Desktop\1.jpeg"/>
          <p:cNvPicPr>
            <a:picLocks noChangeAspect="1" noChangeArrowheads="1"/>
          </p:cNvPicPr>
          <p:nvPr/>
        </p:nvPicPr>
        <p:blipFill>
          <a:blip r:embed="rId2" cstate="print"/>
          <a:srcRect l="4487" t="61550" r="7265" b="3801"/>
          <a:stretch>
            <a:fillRect/>
          </a:stretch>
        </p:blipFill>
        <p:spPr bwMode="auto">
          <a:xfrm>
            <a:off x="0" y="620688"/>
            <a:ext cx="914065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050" name="Picture 2" descr="C:\Users\АЕ\Desktop\1.jpeg"/>
          <p:cNvPicPr>
            <a:picLocks noChangeAspect="1" noChangeArrowheads="1"/>
          </p:cNvPicPr>
          <p:nvPr/>
        </p:nvPicPr>
        <p:blipFill>
          <a:blip r:embed="rId2" cstate="print"/>
          <a:srcRect l="3633" t="9051" r="5128" b="48950"/>
          <a:stretch>
            <a:fillRect/>
          </a:stretch>
        </p:blipFill>
        <p:spPr bwMode="auto">
          <a:xfrm>
            <a:off x="0" y="260648"/>
            <a:ext cx="9144000" cy="5831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Picture 2" descr="C:\Users\АЕ\Desktop\1.jpeg"/>
          <p:cNvPicPr>
            <a:picLocks noChangeAspect="1" noChangeArrowheads="1"/>
          </p:cNvPicPr>
          <p:nvPr/>
        </p:nvPicPr>
        <p:blipFill>
          <a:blip r:embed="rId2" cstate="print"/>
          <a:srcRect l="33446" t="25647" r="41407" b="65017"/>
          <a:stretch>
            <a:fillRect/>
          </a:stretch>
        </p:blipFill>
        <p:spPr bwMode="auto">
          <a:xfrm>
            <a:off x="5508104" y="1844824"/>
            <a:ext cx="1680187" cy="864096"/>
          </a:xfrm>
          <a:prstGeom prst="rect">
            <a:avLst/>
          </a:prstGeom>
          <a:noFill/>
        </p:spPr>
      </p:pic>
      <p:pic>
        <p:nvPicPr>
          <p:cNvPr id="5" name="Picture 2" descr="C:\Users\АЕ\Desktop\1.jpeg"/>
          <p:cNvPicPr>
            <a:picLocks noChangeAspect="1" noChangeArrowheads="1"/>
          </p:cNvPicPr>
          <p:nvPr/>
        </p:nvPicPr>
        <p:blipFill>
          <a:blip r:embed="rId2" cstate="print"/>
          <a:srcRect l="33446" t="25647" r="41407" b="65017"/>
          <a:stretch>
            <a:fillRect/>
          </a:stretch>
        </p:blipFill>
        <p:spPr bwMode="auto">
          <a:xfrm>
            <a:off x="1547664" y="1916832"/>
            <a:ext cx="1680187" cy="864096"/>
          </a:xfrm>
          <a:prstGeom prst="rect">
            <a:avLst/>
          </a:prstGeom>
          <a:noFill/>
        </p:spPr>
      </p:pic>
      <p:pic>
        <p:nvPicPr>
          <p:cNvPr id="6" name="Picture 2" descr="C:\Users\АЕ\Desktop\1.jpeg"/>
          <p:cNvPicPr>
            <a:picLocks noChangeAspect="1" noChangeArrowheads="1"/>
          </p:cNvPicPr>
          <p:nvPr/>
        </p:nvPicPr>
        <p:blipFill>
          <a:blip r:embed="rId3" cstate="print"/>
          <a:srcRect l="28466" t="62038" r="50678" b="13073"/>
          <a:stretch>
            <a:fillRect/>
          </a:stretch>
        </p:blipFill>
        <p:spPr bwMode="auto">
          <a:xfrm>
            <a:off x="2123728" y="0"/>
            <a:ext cx="936104" cy="1591376"/>
          </a:xfrm>
          <a:prstGeom prst="rect">
            <a:avLst/>
          </a:prstGeom>
          <a:noFill/>
        </p:spPr>
      </p:pic>
      <p:pic>
        <p:nvPicPr>
          <p:cNvPr id="7" name="Picture 2" descr="C:\Users\АЕ\Desktop\1.jpeg"/>
          <p:cNvPicPr>
            <a:picLocks noChangeAspect="1" noChangeArrowheads="1"/>
          </p:cNvPicPr>
          <p:nvPr/>
        </p:nvPicPr>
        <p:blipFill>
          <a:blip r:embed="rId4" cstate="print"/>
          <a:srcRect l="9664" t="63990" r="76432" b="25274"/>
          <a:stretch>
            <a:fillRect/>
          </a:stretch>
        </p:blipFill>
        <p:spPr bwMode="auto">
          <a:xfrm>
            <a:off x="3707904" y="1196752"/>
            <a:ext cx="1440160" cy="1584176"/>
          </a:xfrm>
          <a:prstGeom prst="rect">
            <a:avLst/>
          </a:prstGeom>
          <a:noFill/>
        </p:spPr>
      </p:pic>
      <p:pic>
        <p:nvPicPr>
          <p:cNvPr id="8" name="Picture 2" descr="C:\Users\АЕ\Desktop\1.jpeg"/>
          <p:cNvPicPr>
            <a:picLocks noChangeAspect="1" noChangeArrowheads="1"/>
          </p:cNvPicPr>
          <p:nvPr/>
        </p:nvPicPr>
        <p:blipFill>
          <a:blip r:embed="rId3" cstate="print"/>
          <a:srcRect l="28466" t="62038" r="50678" b="13073"/>
          <a:stretch>
            <a:fillRect/>
          </a:stretch>
        </p:blipFill>
        <p:spPr bwMode="auto">
          <a:xfrm>
            <a:off x="5652120" y="0"/>
            <a:ext cx="936104" cy="15913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472514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Соберите схему таким образом, чтобы 2 лампы могли быть включены ключом К1 или К2 из разных комнат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251194"/>
            <a:ext cx="914400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5, 6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«Сделай батарейку»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1.Возьмите 5 желтых монет по 10 копеек и 5 белых монет по 5 копеек. (Они примерно одинаковые по величине, а сделаны из разных сплавов).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2.Расположите их столбом друг на друга поочередно, а между ними положите кусочки газетной бумаги, смоченной в крепком растворе поваренной соли.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3.Возьмите столб мокрыми пальцами за концы, и вы почувствуете слабый электрический удар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0"/>
            <a:ext cx="4494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</a:t>
            </a:r>
            <a:endPara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3D6B-1317-4A49-BD17-460FF9788BA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6597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 фразы: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уроке я узнал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понравилось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хотел бы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821" t="60205" r="46229" b="26835"/>
          <a:stretch>
            <a:fillRect/>
          </a:stretch>
        </p:blipFill>
        <p:spPr bwMode="auto">
          <a:xfrm>
            <a:off x="107504" y="1124744"/>
            <a:ext cx="880497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0"/>
            <a:ext cx="754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Нарисуйте схему электрической цепи</a:t>
            </a:r>
            <a:endParaRPr lang="ru-RU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Начертите схему цепи, содержащей один гальванический элемент и два звонка, каждый из которых можно включать отдельно.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 вашем распоряжении есть гальванический элемент, лампочка, два ключа и соединительные провода. Нарисуйте принципиальную схему электрической цепи, в которой лампочка загорается только тогда, когда включены оба ключа.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Придумайте схему соединения гальванического элемента, звонка и двух кнопок, расположенных так, чтобы можно было позвонить из двух разных мест.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332656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82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Электрическая цепь и ее составные части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Послушайте рассказ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Электрик Вася пришёл по вызову отремонтировать люстру. Войдя в квартиру, разулся, надел вязаные рукавицы, чтобы руки не скользили. Залез Василий на металлическую стремянку. Прохладные ступеньки приятно холодили ноги электрика.  И тут он  увидел, что люстра в пыли. Попросил Вася у хозяйки влажную тряпку и тщательно протёр плафоны и патрон. Взяв отвёртку, горе – электрик начал зачищать контакты. Работа в рукавицах показалась ему не удобной. Сбросив рукавицы, Василий пальцами начал скручивать провода. Очнулся электрик на полу…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-Назовите нарушения техники безопасности при работе с электричеством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339589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-узнать, что называется электрической цепью;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-научиться собирать электрические цепи;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-узнать, из чего состоит электрическая цепь.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14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Чтобы ток шел по цепи, а по проводнику распространялось электрическое поле - </a:t>
            </a:r>
            <a:r>
              <a:rPr lang="ru-RU" sz="2800" b="1" u="sng" dirty="0"/>
              <a:t>цепь должна быть замкнута.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Электрическое </a:t>
            </a:r>
            <a:r>
              <a:rPr lang="ru-RU" sz="2400" b="1" dirty="0"/>
              <a:t>поле от источника по замкнутому проводнику распространяется со скоростью </a:t>
            </a:r>
            <a:r>
              <a:rPr lang="ru-RU" sz="2400" b="1" u="sng" dirty="0"/>
              <a:t>300 000 км</a:t>
            </a:r>
            <a:r>
              <a:rPr lang="en-US" sz="2400" b="1" u="sng" dirty="0"/>
              <a:t>/</a:t>
            </a:r>
            <a:r>
              <a:rPr lang="ru-RU" sz="2400" b="1" u="sng" dirty="0"/>
              <a:t>с</a:t>
            </a:r>
            <a:endParaRPr lang="ru-RU" sz="24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3480103"/>
            <a:ext cx="878497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Совокупность устройств, по которым течет электрический ток, называется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электрической цепью.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5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73-2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556792"/>
            <a:ext cx="4200466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802264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цеп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124744"/>
            <a:ext cx="3661940" cy="280831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0" y="4005064"/>
          <a:ext cx="9144000" cy="28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5877272"/>
            <a:ext cx="13681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877272"/>
            <a:ext cx="18002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877272"/>
            <a:ext cx="15121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5877272"/>
            <a:ext cx="12157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олилиния 133"/>
          <p:cNvSpPr/>
          <p:nvPr/>
        </p:nvSpPr>
        <p:spPr>
          <a:xfrm>
            <a:off x="237837" y="2161309"/>
            <a:ext cx="2948708" cy="4447309"/>
          </a:xfrm>
          <a:custGeom>
            <a:avLst/>
            <a:gdLst>
              <a:gd name="connsiteX0" fmla="*/ 122381 w 2948708"/>
              <a:gd name="connsiteY0" fmla="*/ 0 h 4447309"/>
              <a:gd name="connsiteX1" fmla="*/ 53108 w 2948708"/>
              <a:gd name="connsiteY1" fmla="*/ 83127 h 4447309"/>
              <a:gd name="connsiteX2" fmla="*/ 11545 w 2948708"/>
              <a:gd name="connsiteY2" fmla="*/ 263236 h 4447309"/>
              <a:gd name="connsiteX3" fmla="*/ 11545 w 2948708"/>
              <a:gd name="connsiteY3" fmla="*/ 540327 h 4447309"/>
              <a:gd name="connsiteX4" fmla="*/ 80818 w 2948708"/>
              <a:gd name="connsiteY4" fmla="*/ 1537855 h 4447309"/>
              <a:gd name="connsiteX5" fmla="*/ 441036 w 2948708"/>
              <a:gd name="connsiteY5" fmla="*/ 3782291 h 4447309"/>
              <a:gd name="connsiteX6" fmla="*/ 801254 w 2948708"/>
              <a:gd name="connsiteY6" fmla="*/ 4336473 h 4447309"/>
              <a:gd name="connsiteX7" fmla="*/ 1189181 w 2948708"/>
              <a:gd name="connsiteY7" fmla="*/ 4433455 h 4447309"/>
              <a:gd name="connsiteX8" fmla="*/ 1687945 w 2948708"/>
              <a:gd name="connsiteY8" fmla="*/ 4419600 h 4447309"/>
              <a:gd name="connsiteX9" fmla="*/ 2255981 w 2948708"/>
              <a:gd name="connsiteY9" fmla="*/ 4336473 h 4447309"/>
              <a:gd name="connsiteX10" fmla="*/ 2740890 w 2948708"/>
              <a:gd name="connsiteY10" fmla="*/ 4142509 h 4447309"/>
              <a:gd name="connsiteX11" fmla="*/ 2948708 w 2948708"/>
              <a:gd name="connsiteY11" fmla="*/ 3990109 h 44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8708" h="4447309">
                <a:moveTo>
                  <a:pt x="122381" y="0"/>
                </a:moveTo>
                <a:cubicBezTo>
                  <a:pt x="96981" y="19627"/>
                  <a:pt x="71581" y="39254"/>
                  <a:pt x="53108" y="83127"/>
                </a:cubicBezTo>
                <a:cubicBezTo>
                  <a:pt x="34635" y="127000"/>
                  <a:pt x="18472" y="187036"/>
                  <a:pt x="11545" y="263236"/>
                </a:cubicBezTo>
                <a:cubicBezTo>
                  <a:pt x="4618" y="339436"/>
                  <a:pt x="0" y="327891"/>
                  <a:pt x="11545" y="540327"/>
                </a:cubicBezTo>
                <a:cubicBezTo>
                  <a:pt x="23090" y="752763"/>
                  <a:pt x="9236" y="997528"/>
                  <a:pt x="80818" y="1537855"/>
                </a:cubicBezTo>
                <a:cubicBezTo>
                  <a:pt x="152400" y="2078182"/>
                  <a:pt x="320963" y="3315855"/>
                  <a:pt x="441036" y="3782291"/>
                </a:cubicBezTo>
                <a:cubicBezTo>
                  <a:pt x="561109" y="4248727"/>
                  <a:pt x="676563" y="4227946"/>
                  <a:pt x="801254" y="4336473"/>
                </a:cubicBezTo>
                <a:cubicBezTo>
                  <a:pt x="925945" y="4445000"/>
                  <a:pt x="1041399" y="4419601"/>
                  <a:pt x="1189181" y="4433455"/>
                </a:cubicBezTo>
                <a:cubicBezTo>
                  <a:pt x="1336963" y="4447309"/>
                  <a:pt x="1510145" y="4435764"/>
                  <a:pt x="1687945" y="4419600"/>
                </a:cubicBezTo>
                <a:cubicBezTo>
                  <a:pt x="1865745" y="4403436"/>
                  <a:pt x="2080490" y="4382655"/>
                  <a:pt x="2255981" y="4336473"/>
                </a:cubicBezTo>
                <a:cubicBezTo>
                  <a:pt x="2431472" y="4290291"/>
                  <a:pt x="2625436" y="4200236"/>
                  <a:pt x="2740890" y="4142509"/>
                </a:cubicBezTo>
                <a:cubicBezTo>
                  <a:pt x="2856344" y="4084782"/>
                  <a:pt x="2902526" y="4037445"/>
                  <a:pt x="2948708" y="3990109"/>
                </a:cubicBezTo>
              </a:path>
            </a:pathLst>
          </a:custGeom>
          <a:ln w="57150">
            <a:solidFill>
              <a:schemeClr val="bg2">
                <a:lumMod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2" name="Полилиния 131"/>
          <p:cNvSpPr/>
          <p:nvPr/>
        </p:nvSpPr>
        <p:spPr>
          <a:xfrm>
            <a:off x="2189018" y="1115291"/>
            <a:ext cx="1787237" cy="884382"/>
          </a:xfrm>
          <a:custGeom>
            <a:avLst/>
            <a:gdLst>
              <a:gd name="connsiteX0" fmla="*/ 0 w 1787237"/>
              <a:gd name="connsiteY0" fmla="*/ 62345 h 884382"/>
              <a:gd name="connsiteX1" fmla="*/ 138546 w 1787237"/>
              <a:gd name="connsiteY1" fmla="*/ 6927 h 884382"/>
              <a:gd name="connsiteX2" fmla="*/ 304800 w 1787237"/>
              <a:gd name="connsiteY2" fmla="*/ 20782 h 884382"/>
              <a:gd name="connsiteX3" fmla="*/ 457200 w 1787237"/>
              <a:gd name="connsiteY3" fmla="*/ 76200 h 884382"/>
              <a:gd name="connsiteX4" fmla="*/ 581891 w 1787237"/>
              <a:gd name="connsiteY4" fmla="*/ 187036 h 884382"/>
              <a:gd name="connsiteX5" fmla="*/ 692727 w 1787237"/>
              <a:gd name="connsiteY5" fmla="*/ 367145 h 884382"/>
              <a:gd name="connsiteX6" fmla="*/ 886691 w 1787237"/>
              <a:gd name="connsiteY6" fmla="*/ 727364 h 884382"/>
              <a:gd name="connsiteX7" fmla="*/ 1080655 w 1787237"/>
              <a:gd name="connsiteY7" fmla="*/ 852054 h 884382"/>
              <a:gd name="connsiteX8" fmla="*/ 1343891 w 1787237"/>
              <a:gd name="connsiteY8" fmla="*/ 879764 h 884382"/>
              <a:gd name="connsiteX9" fmla="*/ 1787237 w 1787237"/>
              <a:gd name="connsiteY9" fmla="*/ 879764 h 88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237" h="884382">
                <a:moveTo>
                  <a:pt x="0" y="62345"/>
                </a:moveTo>
                <a:cubicBezTo>
                  <a:pt x="43873" y="38099"/>
                  <a:pt x="87746" y="13854"/>
                  <a:pt x="138546" y="6927"/>
                </a:cubicBezTo>
                <a:cubicBezTo>
                  <a:pt x="189346" y="0"/>
                  <a:pt x="251691" y="9237"/>
                  <a:pt x="304800" y="20782"/>
                </a:cubicBezTo>
                <a:cubicBezTo>
                  <a:pt x="357909" y="32327"/>
                  <a:pt x="411018" y="48491"/>
                  <a:pt x="457200" y="76200"/>
                </a:cubicBezTo>
                <a:cubicBezTo>
                  <a:pt x="503382" y="103909"/>
                  <a:pt x="542637" y="138545"/>
                  <a:pt x="581891" y="187036"/>
                </a:cubicBezTo>
                <a:cubicBezTo>
                  <a:pt x="621146" y="235527"/>
                  <a:pt x="641927" y="277090"/>
                  <a:pt x="692727" y="367145"/>
                </a:cubicBezTo>
                <a:cubicBezTo>
                  <a:pt x="743527" y="457200"/>
                  <a:pt x="822036" y="646546"/>
                  <a:pt x="886691" y="727364"/>
                </a:cubicBezTo>
                <a:cubicBezTo>
                  <a:pt x="951346" y="808182"/>
                  <a:pt x="1004455" y="826654"/>
                  <a:pt x="1080655" y="852054"/>
                </a:cubicBezTo>
                <a:cubicBezTo>
                  <a:pt x="1156855" y="877454"/>
                  <a:pt x="1226127" y="875146"/>
                  <a:pt x="1343891" y="879764"/>
                </a:cubicBezTo>
                <a:cubicBezTo>
                  <a:pt x="1461655" y="884382"/>
                  <a:pt x="1624446" y="882073"/>
                  <a:pt x="1787237" y="879764"/>
                </a:cubicBezTo>
              </a:path>
            </a:pathLst>
          </a:custGeom>
          <a:ln w="57150">
            <a:solidFill>
              <a:schemeClr val="bg2">
                <a:lumMod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5" name="Рисунок 44" descr="выкл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714356"/>
            <a:ext cx="1447800" cy="1619250"/>
          </a:xfrm>
          <a:prstGeom prst="rect">
            <a:avLst/>
          </a:prstGeom>
        </p:spPr>
      </p:pic>
      <p:pic>
        <p:nvPicPr>
          <p:cNvPr id="46" name="Рисунок 45" descr="ламп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40000">
            <a:off x="1689597" y="5012184"/>
            <a:ext cx="1730708" cy="1656000"/>
          </a:xfrm>
          <a:prstGeom prst="rect">
            <a:avLst/>
          </a:prstGeom>
        </p:spPr>
      </p:pic>
      <p:pic>
        <p:nvPicPr>
          <p:cNvPr id="44" name="Рисунок 43" descr="ба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857232"/>
            <a:ext cx="2200275" cy="1781175"/>
          </a:xfrm>
          <a:prstGeom prst="rect">
            <a:avLst/>
          </a:prstGeom>
        </p:spPr>
      </p:pic>
      <p:grpSp>
        <p:nvGrpSpPr>
          <p:cNvPr id="3" name="Группа 78"/>
          <p:cNvGrpSpPr/>
          <p:nvPr/>
        </p:nvGrpSpPr>
        <p:grpSpPr>
          <a:xfrm>
            <a:off x="0" y="0"/>
            <a:ext cx="4286280" cy="2348880"/>
            <a:chOff x="785786" y="2643182"/>
            <a:chExt cx="4286280" cy="2500330"/>
          </a:xfrm>
        </p:grpSpPr>
        <p:sp>
          <p:nvSpPr>
            <p:cNvPr id="80" name="Загнутый угол 79"/>
            <p:cNvSpPr/>
            <p:nvPr/>
          </p:nvSpPr>
          <p:spPr>
            <a:xfrm>
              <a:off x="785786" y="2643182"/>
              <a:ext cx="4286280" cy="2500330"/>
            </a:xfrm>
            <a:prstGeom prst="foldedCorner">
              <a:avLst/>
            </a:prstGeom>
            <a:solidFill>
              <a:srgbClr val="F9E8B9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prstClr val="black"/>
                  </a:solidFill>
                </a:rPr>
                <a:t>Чтобы использовать энергию электрического тока, нужно прежде всего иметь </a:t>
              </a:r>
              <a:r>
                <a:rPr lang="ru-RU" sz="2400" b="1" i="1" dirty="0" smtClean="0">
                  <a:solidFill>
                    <a:prstClr val="black"/>
                  </a:solidFill>
                </a:rPr>
                <a:t>источник тока</a:t>
              </a:r>
            </a:p>
            <a:p>
              <a:pPr algn="ctr"/>
              <a:endParaRPr lang="ru-RU" sz="2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81" name="Рисунок 80" descr="бат-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CFA"/>
                </a:clrFrom>
                <a:clrTo>
                  <a:srgbClr val="F6FC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7290" y="4000504"/>
              <a:ext cx="1143000" cy="92392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0" y="2852936"/>
            <a:ext cx="4286280" cy="2500330"/>
            <a:chOff x="0" y="2852936"/>
            <a:chExt cx="4286280" cy="2500330"/>
          </a:xfrm>
        </p:grpSpPr>
        <p:sp>
          <p:nvSpPr>
            <p:cNvPr id="98" name="Загнутый угол 97"/>
            <p:cNvSpPr/>
            <p:nvPr/>
          </p:nvSpPr>
          <p:spPr>
            <a:xfrm>
              <a:off x="0" y="2852936"/>
              <a:ext cx="4286280" cy="2500330"/>
            </a:xfrm>
            <a:prstGeom prst="foldedCorne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prstClr val="black"/>
                  </a:solidFill>
                </a:rPr>
                <a:t>Замыкающие и размыкающие устройства </a:t>
              </a:r>
              <a:r>
                <a:rPr lang="ru-RU" sz="2400" dirty="0" smtClean="0">
                  <a:solidFill>
                    <a:prstClr val="black"/>
                  </a:solidFill>
                </a:rPr>
                <a:t>применяют для включения или выключения приемников</a:t>
              </a:r>
              <a:br>
                <a:rPr lang="ru-RU" sz="2400" dirty="0" smtClean="0">
                  <a:solidFill>
                    <a:prstClr val="black"/>
                  </a:solidFill>
                </a:rPr>
              </a:br>
              <a:r>
                <a:rPr lang="ru-RU" sz="2400" dirty="0" smtClean="0">
                  <a:solidFill>
                    <a:prstClr val="black"/>
                  </a:solidFill>
                </a:rPr>
                <a:t>                 электрической</a:t>
              </a:r>
              <a:br>
                <a:rPr lang="ru-RU" sz="2400" dirty="0" smtClean="0">
                  <a:solidFill>
                    <a:prstClr val="black"/>
                  </a:solidFill>
                </a:rPr>
              </a:br>
              <a:r>
                <a:rPr lang="ru-RU" sz="2400" dirty="0" smtClean="0">
                  <a:solidFill>
                    <a:prstClr val="black"/>
                  </a:solidFill>
                </a:rPr>
                <a:t>    энергии</a:t>
              </a:r>
            </a:p>
          </p:txBody>
        </p:sp>
        <p:pic>
          <p:nvPicPr>
            <p:cNvPr id="100" name="Рисунок 99" descr="выкл-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4221088"/>
              <a:ext cx="952500" cy="1057275"/>
            </a:xfrm>
            <a:prstGeom prst="rect">
              <a:avLst/>
            </a:prstGeom>
          </p:spPr>
        </p:pic>
      </p:grpSp>
      <p:grpSp>
        <p:nvGrpSpPr>
          <p:cNvPr id="8" name="Группа 102"/>
          <p:cNvGrpSpPr/>
          <p:nvPr/>
        </p:nvGrpSpPr>
        <p:grpSpPr>
          <a:xfrm>
            <a:off x="4716016" y="0"/>
            <a:ext cx="4286280" cy="2500330"/>
            <a:chOff x="785786" y="2643182"/>
            <a:chExt cx="4286280" cy="2500330"/>
          </a:xfrm>
        </p:grpSpPr>
        <p:sp>
          <p:nvSpPr>
            <p:cNvPr id="104" name="Загнутый угол 103"/>
            <p:cNvSpPr/>
            <p:nvPr/>
          </p:nvSpPr>
          <p:spPr>
            <a:xfrm>
              <a:off x="785786" y="2643182"/>
              <a:ext cx="4286280" cy="2500330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prstClr val="black"/>
                  </a:solidFill>
                </a:rPr>
                <a:t>Источники тока, приемники и замыкающие устройство соединяют между собой </a:t>
              </a:r>
              <a:r>
                <a:rPr lang="ru-RU" sz="2400" b="1" i="1" dirty="0" smtClean="0">
                  <a:solidFill>
                    <a:prstClr val="black"/>
                  </a:solidFill>
                </a:rPr>
                <a:t>проводами</a:t>
              </a:r>
            </a:p>
            <a:p>
              <a:pPr algn="ctr"/>
              <a:endParaRPr lang="ru-RU" sz="2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106" name="Рисунок 105" descr="iCA6UM605-1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1538" y="4214818"/>
              <a:ext cx="1143000" cy="904875"/>
            </a:xfrm>
            <a:prstGeom prst="rect">
              <a:avLst/>
            </a:prstGeom>
          </p:spPr>
        </p:pic>
      </p:grpSp>
      <p:sp>
        <p:nvSpPr>
          <p:cNvPr id="135" name="Полилиния 134"/>
          <p:cNvSpPr/>
          <p:nvPr/>
        </p:nvSpPr>
        <p:spPr>
          <a:xfrm>
            <a:off x="3685309" y="2143116"/>
            <a:ext cx="1879601" cy="3733520"/>
          </a:xfrm>
          <a:custGeom>
            <a:avLst/>
            <a:gdLst>
              <a:gd name="connsiteX0" fmla="*/ 0 w 1879601"/>
              <a:gd name="connsiteY0" fmla="*/ 3814618 h 3830781"/>
              <a:gd name="connsiteX1" fmla="*/ 526473 w 1879601"/>
              <a:gd name="connsiteY1" fmla="*/ 3800763 h 3830781"/>
              <a:gd name="connsiteX2" fmla="*/ 1177636 w 1879601"/>
              <a:gd name="connsiteY2" fmla="*/ 3634509 h 3830781"/>
              <a:gd name="connsiteX3" fmla="*/ 1565564 w 1879601"/>
              <a:gd name="connsiteY3" fmla="*/ 3315854 h 3830781"/>
              <a:gd name="connsiteX4" fmla="*/ 1814946 w 1879601"/>
              <a:gd name="connsiteY4" fmla="*/ 2567709 h 3830781"/>
              <a:gd name="connsiteX5" fmla="*/ 1870364 w 1879601"/>
              <a:gd name="connsiteY5" fmla="*/ 1791854 h 3830781"/>
              <a:gd name="connsiteX6" fmla="*/ 1814946 w 1879601"/>
              <a:gd name="connsiteY6" fmla="*/ 1085272 h 3830781"/>
              <a:gd name="connsiteX7" fmla="*/ 1482436 w 1879601"/>
              <a:gd name="connsiteY7" fmla="*/ 406400 h 3830781"/>
              <a:gd name="connsiteX8" fmla="*/ 942109 w 1879601"/>
              <a:gd name="connsiteY8" fmla="*/ 60036 h 3830781"/>
              <a:gd name="connsiteX9" fmla="*/ 748146 w 1879601"/>
              <a:gd name="connsiteY9" fmla="*/ 46181 h 38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9601" h="3830781">
                <a:moveTo>
                  <a:pt x="0" y="3814618"/>
                </a:moveTo>
                <a:cubicBezTo>
                  <a:pt x="165100" y="3822699"/>
                  <a:pt x="330200" y="3830781"/>
                  <a:pt x="526473" y="3800763"/>
                </a:cubicBezTo>
                <a:cubicBezTo>
                  <a:pt x="722746" y="3770745"/>
                  <a:pt x="1004454" y="3715327"/>
                  <a:pt x="1177636" y="3634509"/>
                </a:cubicBezTo>
                <a:cubicBezTo>
                  <a:pt x="1350818" y="3553691"/>
                  <a:pt x="1459346" y="3493654"/>
                  <a:pt x="1565564" y="3315854"/>
                </a:cubicBezTo>
                <a:cubicBezTo>
                  <a:pt x="1671782" y="3138054"/>
                  <a:pt x="1764146" y="2821709"/>
                  <a:pt x="1814946" y="2567709"/>
                </a:cubicBezTo>
                <a:cubicBezTo>
                  <a:pt x="1865746" y="2313709"/>
                  <a:pt x="1870364" y="2038927"/>
                  <a:pt x="1870364" y="1791854"/>
                </a:cubicBezTo>
                <a:cubicBezTo>
                  <a:pt x="1870364" y="1544781"/>
                  <a:pt x="1879601" y="1316181"/>
                  <a:pt x="1814946" y="1085272"/>
                </a:cubicBezTo>
                <a:cubicBezTo>
                  <a:pt x="1750291" y="854363"/>
                  <a:pt x="1627909" y="577273"/>
                  <a:pt x="1482436" y="406400"/>
                </a:cubicBezTo>
                <a:cubicBezTo>
                  <a:pt x="1336963" y="235527"/>
                  <a:pt x="1064491" y="120073"/>
                  <a:pt x="942109" y="60036"/>
                </a:cubicBezTo>
                <a:cubicBezTo>
                  <a:pt x="819727" y="0"/>
                  <a:pt x="783936" y="23090"/>
                  <a:pt x="748146" y="46181"/>
                </a:cubicBezTo>
              </a:path>
            </a:pathLst>
          </a:custGeom>
          <a:ln w="57150">
            <a:solidFill>
              <a:schemeClr val="bg2">
                <a:lumMod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0" name="Группа 89"/>
          <p:cNvGrpSpPr/>
          <p:nvPr/>
        </p:nvGrpSpPr>
        <p:grpSpPr>
          <a:xfrm>
            <a:off x="4716016" y="2852936"/>
            <a:ext cx="4286280" cy="2500330"/>
            <a:chOff x="785786" y="2643182"/>
            <a:chExt cx="4286280" cy="2500330"/>
          </a:xfrm>
        </p:grpSpPr>
        <p:sp>
          <p:nvSpPr>
            <p:cNvPr id="91" name="Загнутый угол 90"/>
            <p:cNvSpPr/>
            <p:nvPr/>
          </p:nvSpPr>
          <p:spPr>
            <a:xfrm>
              <a:off x="785786" y="2643182"/>
              <a:ext cx="4286280" cy="2500330"/>
            </a:xfrm>
            <a:prstGeom prst="foldedCorne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prstClr val="black"/>
                  </a:solidFill>
                </a:rPr>
                <a:t>Электродвигатели, лампы, плитки называют </a:t>
              </a:r>
              <a:r>
                <a:rPr lang="ru-RU" sz="2400" b="1" i="1" dirty="0" smtClean="0">
                  <a:solidFill>
                    <a:prstClr val="black"/>
                  </a:solidFill>
                </a:rPr>
                <a:t>приемниками</a:t>
              </a:r>
              <a:r>
                <a:rPr lang="ru-RU" sz="2400" dirty="0" smtClean="0">
                  <a:solidFill>
                    <a:prstClr val="black"/>
                  </a:solidFill>
                </a:rPr>
                <a:t> или </a:t>
              </a:r>
              <a:r>
                <a:rPr lang="ru-RU" sz="2400" b="1" i="1" dirty="0" smtClean="0">
                  <a:solidFill>
                    <a:prstClr val="black"/>
                  </a:solidFill>
                </a:rPr>
                <a:t>потребителями</a:t>
              </a:r>
              <a:br>
                <a:rPr lang="ru-RU" sz="2400" b="1" i="1" dirty="0" smtClean="0">
                  <a:solidFill>
                    <a:prstClr val="black"/>
                  </a:solidFill>
                </a:rPr>
              </a:br>
              <a:r>
                <a:rPr lang="ru-RU" sz="2400" b="1" i="1" dirty="0" smtClean="0">
                  <a:solidFill>
                    <a:prstClr val="black"/>
                  </a:solidFill>
                </a:rPr>
                <a:t>                </a:t>
              </a:r>
              <a:r>
                <a:rPr lang="ru-RU" sz="2400" dirty="0" smtClean="0">
                  <a:solidFill>
                    <a:prstClr val="black"/>
                  </a:solidFill>
                </a:rPr>
                <a:t>электрической</a:t>
              </a:r>
              <a:br>
                <a:rPr lang="ru-RU" sz="2400" dirty="0" smtClean="0">
                  <a:solidFill>
                    <a:prstClr val="black"/>
                  </a:solidFill>
                </a:rPr>
              </a:br>
              <a:r>
                <a:rPr lang="ru-RU" sz="2400" dirty="0" smtClean="0">
                  <a:solidFill>
                    <a:prstClr val="black"/>
                  </a:solidFill>
                </a:rPr>
                <a:t>    энергии</a:t>
              </a:r>
            </a:p>
          </p:txBody>
        </p:sp>
        <p:pic>
          <p:nvPicPr>
            <p:cNvPr id="93" name="Рисунок 92" descr="litebulb-1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000" y="4047182"/>
              <a:ext cx="1143000" cy="1085850"/>
            </a:xfrm>
            <a:prstGeom prst="rect">
              <a:avLst/>
            </a:prstGeom>
          </p:spPr>
        </p:pic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995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477" y="0"/>
            <a:ext cx="2414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31" y="98758"/>
            <a:ext cx="9077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38527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Электрическая цепь в квартире</a:t>
            </a:r>
            <a:endParaRPr lang="ru-RU" sz="4000" b="1" dirty="0">
              <a:ln w="1905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9150769" cy="541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697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315" y="0"/>
            <a:ext cx="4973216" cy="355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" t="1012" r="1337" b="1012"/>
          <a:stretch/>
        </p:blipFill>
        <p:spPr bwMode="auto">
          <a:xfrm flipH="1">
            <a:off x="918315" y="611675"/>
            <a:ext cx="3312000" cy="27360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Электрические цепи </a:t>
            </a:r>
            <a:endParaRPr lang="ru-RU" sz="4000" b="1" dirty="0" smtClean="0">
              <a:ln w="1905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вокруг </a:t>
            </a:r>
            <a:r>
              <a:rPr lang="ru-RU" sz="4000" b="1" dirty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</a:t>
            </a:r>
            <a:br>
              <a:rPr lang="ru-RU" sz="4000" b="1" dirty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>
              <a:ln w="1905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347696"/>
            <a:ext cx="4139952" cy="348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316421"/>
            <a:ext cx="4663897" cy="351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F9C5-564A-4286-9904-2F0671AAD7F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620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yout>
  <Type>MultipleChoice</Type>
  <ChoicesCount>4</ChoicesCount>
  <Orientation>Left</Orientation>
</Layout>
</file>

<file path=customXml/itemProps1.xml><?xml version="1.0" encoding="utf-8"?>
<ds:datastoreItem xmlns:ds="http://schemas.openxmlformats.org/officeDocument/2006/customXml" ds:itemID="{88B61F0F-BF34-4BEE-9B2C-CBB0D0DFCE4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677</Words>
  <Application>Microsoft Office PowerPoint</Application>
  <PresentationFormat>Экран (4:3)</PresentationFormat>
  <Paragraphs>131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АЕ</cp:lastModifiedBy>
  <cp:revision>53</cp:revision>
  <dcterms:created xsi:type="dcterms:W3CDTF">2020-10-08T19:11:37Z</dcterms:created>
  <dcterms:modified xsi:type="dcterms:W3CDTF">2020-10-12T06:41:05Z</dcterms:modified>
</cp:coreProperties>
</file>