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20"/>
  </p:notesMasterIdLst>
  <p:sldIdLst>
    <p:sldId id="273" r:id="rId2"/>
    <p:sldId id="272" r:id="rId3"/>
    <p:sldId id="274" r:id="rId4"/>
    <p:sldId id="275" r:id="rId5"/>
    <p:sldId id="276" r:id="rId6"/>
    <p:sldId id="257" r:id="rId7"/>
    <p:sldId id="258" r:id="rId8"/>
    <p:sldId id="259" r:id="rId9"/>
    <p:sldId id="277" r:id="rId10"/>
    <p:sldId id="260" r:id="rId11"/>
    <p:sldId id="261" r:id="rId12"/>
    <p:sldId id="262" r:id="rId13"/>
    <p:sldId id="263" r:id="rId14"/>
    <p:sldId id="278" r:id="rId15"/>
    <p:sldId id="279" r:id="rId16"/>
    <p:sldId id="280" r:id="rId17"/>
    <p:sldId id="285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718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A320F-450A-4F80-800E-D740221C6755}" type="datetimeFigureOut">
              <a:rPr lang="ru-RU"/>
              <a:pPr>
                <a:defRPr/>
              </a:pPr>
              <a:t>15.06.2025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86A04-6CC2-4A79-B57D-354650437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A434-FB8B-449A-8E4F-4ADF71EB58CE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6910-1C18-44D7-AC9B-9C782973C7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528AC-9583-49B1-A099-77B8CFAEE81C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A2F8-B1CF-4021-9581-BC0346C30D4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9ECF-25DD-487D-9A7C-2BADB308DDB9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4F8C-CFF6-4F97-8A01-4A7BFA2413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5AD39-6A86-4DE4-AB5B-744931F5BD63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72CB-DAA5-454D-B03C-1F12EC9EE98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51EB-49BC-49EC-8F64-B88C627B863D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E473-B5E9-4A01-83DA-0E8DCA070C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5A8C-C29E-4351-81BA-9D455C43DB68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0DEC-42F5-4236-8B3A-93B34093B1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5E29-C250-43E7-A852-F27233118B59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EBC8-6368-4041-A951-66D60E9AF0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7419-9280-4963-8976-885078FDD287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6CD9-B5D2-4B67-9F03-736670D729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B0A6-2D64-4A40-89D8-C31B57F28739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EACD-ADC1-4894-830C-AA803B0A98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D06B1-F7D6-4EE9-9D3F-68B9F6B2D462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B6D4-E734-485E-A300-9D5AC89884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0D52-CCBD-4DA6-8F13-173A801BD436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C31D-8A45-4F1A-B14B-23C839AA9F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0E25-961A-468A-8490-9CA08401C3C4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AE38-1F02-4C25-8F1D-4F563D2211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0FC2CB92-14A4-40D4-8930-873AE562166F}" type="datetimeFigureOut">
              <a:rPr lang="ru-RU"/>
              <a:pPr>
                <a:defRPr/>
              </a:pPr>
              <a:t>15.06.2025</a:t>
            </a:fld>
            <a:endParaRPr lang="ru-RU" alt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5B3CEEB-14B9-4C12-AB90-112D08090F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Урок математики в 6 классе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229600" cy="441166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Учитель математики: Сапожникова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Наталья Александровна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МОУ Дубковская СОШ ЯМР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06876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to\Pictures\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1981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Vito\Pictures\PanasonicR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2858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to\Pictures\44809117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39888"/>
            <a:ext cx="43830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Vito\Pictures\27c36ea07d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0" y="133350"/>
            <a:ext cx="3084513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Vito\Pictures\relef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ito\Pictures\mat003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3929062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Vito\Pictures\R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714875"/>
            <a:ext cx="26574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Задание 3.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   Найди число, противоположное данному и расшифруй фамилию математика, который ввел в математический язык символы «+» и «-».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16338"/>
            <a:ext cx="37957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mg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644900"/>
            <a:ext cx="280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1476375" y="5157788"/>
            <a:ext cx="1962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ВИДМАН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44675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Задание 4. </a:t>
            </a:r>
            <a:br>
              <a:rPr lang="ru-RU" smtClean="0"/>
            </a:br>
            <a:r>
              <a:rPr lang="ru-RU" smtClean="0"/>
              <a:t>Самостоятельная работа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500" smtClean="0"/>
              <a:t>Взаимопроверка</a:t>
            </a:r>
          </a:p>
        </p:txBody>
      </p:sp>
      <p:graphicFrame>
        <p:nvGraphicFramePr>
          <p:cNvPr id="93264" name="Group 80"/>
          <p:cNvGraphicFramePr>
            <a:graphicFrameLocks noGrp="1"/>
          </p:cNvGraphicFramePr>
          <p:nvPr>
            <p:ph sz="half" idx="1"/>
          </p:nvPr>
        </p:nvGraphicFramePr>
        <p:xfrm>
          <a:off x="611188" y="908050"/>
          <a:ext cx="7632700" cy="5386389"/>
        </p:xfrm>
        <a:graphic>
          <a:graphicData uri="http://schemas.openxmlformats.org/drawingml/2006/table">
            <a:tbl>
              <a:tblPr/>
              <a:tblGrid>
                <a:gridCol w="3736975"/>
                <a:gridCol w="3895725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вариант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575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А) 4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Б) -5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В) -5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Г) 1/2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А)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Б) -8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В) -8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Г) 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-3,48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-84,3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-12; -11; -10; -9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-2; -1; 0; 1;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55"/>
          <p:cNvGraphicFramePr>
            <a:graphicFrameLocks noChangeAspect="1"/>
          </p:cNvGraphicFramePr>
          <p:nvPr>
            <p:ph sz="half" idx="2"/>
          </p:nvPr>
        </p:nvGraphicFramePr>
        <p:xfrm>
          <a:off x="4859338" y="3141663"/>
          <a:ext cx="1512887" cy="601662"/>
        </p:xfrm>
        <a:graphic>
          <a:graphicData uri="http://schemas.openxmlformats.org/presentationml/2006/ole">
            <p:oleObj spid="_x0000_s1026" name="Формула" r:id="rId3" imgW="990360" imgH="393480" progId="Equation.3">
              <p:embed/>
            </p:oleObj>
          </a:graphicData>
        </a:graphic>
      </p:graphicFrame>
      <p:sp>
        <p:nvSpPr>
          <p:cNvPr id="1057" name="Rectangle 3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8" name="Rectangle 4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9"/>
          <p:cNvGraphicFramePr>
            <a:graphicFrameLocks noChangeAspect="1"/>
          </p:cNvGraphicFramePr>
          <p:nvPr/>
        </p:nvGraphicFramePr>
        <p:xfrm>
          <a:off x="1116013" y="3213100"/>
          <a:ext cx="2016125" cy="515938"/>
        </p:xfrm>
        <a:graphic>
          <a:graphicData uri="http://schemas.openxmlformats.org/presentationml/2006/ole">
            <p:oleObj spid="_x0000_s1027" name="Формула" r:id="rId4" imgW="990360" imgH="393480" progId="Equation.3">
              <p:embed/>
            </p:oleObj>
          </a:graphicData>
        </a:graphic>
      </p:graphicFrame>
      <p:sp>
        <p:nvSpPr>
          <p:cNvPr id="1059" name="Rectangle 4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44"/>
          <p:cNvGraphicFramePr>
            <a:graphicFrameLocks noChangeAspect="1"/>
          </p:cNvGraphicFramePr>
          <p:nvPr/>
        </p:nvGraphicFramePr>
        <p:xfrm>
          <a:off x="827088" y="4365625"/>
          <a:ext cx="1728787" cy="431800"/>
        </p:xfrm>
        <a:graphic>
          <a:graphicData uri="http://schemas.openxmlformats.org/presentationml/2006/ole">
            <p:oleObj spid="_x0000_s1028" name="Формула" r:id="rId5" imgW="1028254" imgH="253890" progId="Equation.3">
              <p:embed/>
            </p:oleObj>
          </a:graphicData>
        </a:graphic>
      </p:graphicFrame>
      <p:sp>
        <p:nvSpPr>
          <p:cNvPr id="1060" name="Rectangle 4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1" name="Rectangle 5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2" name="Rectangle 5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3" name="Rectangle 5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53"/>
          <p:cNvGraphicFramePr>
            <a:graphicFrameLocks noChangeAspect="1"/>
          </p:cNvGraphicFramePr>
          <p:nvPr/>
        </p:nvGraphicFramePr>
        <p:xfrm>
          <a:off x="1476375" y="4941888"/>
          <a:ext cx="354013" cy="604837"/>
        </p:xfrm>
        <a:graphic>
          <a:graphicData uri="http://schemas.openxmlformats.org/presentationml/2006/ole">
            <p:oleObj spid="_x0000_s1029" name="Формула" r:id="rId6" imgW="228600" imgH="393480" progId="Equation.3">
              <p:embed/>
            </p:oleObj>
          </a:graphicData>
        </a:graphic>
      </p:graphicFrame>
      <p:sp>
        <p:nvSpPr>
          <p:cNvPr id="1064" name="Rectangle 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0" name="Object 57"/>
          <p:cNvGraphicFramePr>
            <a:graphicFrameLocks noChangeAspect="1"/>
          </p:cNvGraphicFramePr>
          <p:nvPr/>
        </p:nvGraphicFramePr>
        <p:xfrm>
          <a:off x="4787900" y="3933825"/>
          <a:ext cx="1152525" cy="738188"/>
        </p:xfrm>
        <a:graphic>
          <a:graphicData uri="http://schemas.openxmlformats.org/presentationml/2006/ole">
            <p:oleObj spid="_x0000_s1030" name="Формула" r:id="rId7" imgW="609336" imgH="393529" progId="Equation.3">
              <p:embed/>
            </p:oleObj>
          </a:graphicData>
        </a:graphic>
      </p:graphicFrame>
      <p:sp>
        <p:nvSpPr>
          <p:cNvPr id="1065" name="Rectangle 6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1" name="Object 59"/>
          <p:cNvGraphicFramePr>
            <a:graphicFrameLocks noChangeAspect="1"/>
          </p:cNvGraphicFramePr>
          <p:nvPr/>
        </p:nvGraphicFramePr>
        <p:xfrm>
          <a:off x="6443663" y="3860800"/>
          <a:ext cx="1152525" cy="692150"/>
        </p:xfrm>
        <a:graphic>
          <a:graphicData uri="http://schemas.openxmlformats.org/presentationml/2006/ole">
            <p:oleObj spid="_x0000_s1031" name="Формула" r:id="rId8" imgW="710891" imgH="431613" progId="Equation.3">
              <p:embed/>
            </p:oleObj>
          </a:graphicData>
        </a:graphic>
      </p:graphicFrame>
      <p:sp>
        <p:nvSpPr>
          <p:cNvPr id="1066" name="Rectangle 9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2" name="Object 90"/>
          <p:cNvGraphicFramePr>
            <a:graphicFrameLocks noChangeAspect="1"/>
          </p:cNvGraphicFramePr>
          <p:nvPr/>
        </p:nvGraphicFramePr>
        <p:xfrm>
          <a:off x="5003800" y="4941888"/>
          <a:ext cx="347663" cy="627062"/>
        </p:xfrm>
        <a:graphic>
          <a:graphicData uri="http://schemas.openxmlformats.org/presentationml/2006/ole">
            <p:oleObj spid="_x0000_s1032" name="Формула" r:id="rId9" imgW="2156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Домашнее задание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714500"/>
            <a:ext cx="7715250" cy="44116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4000" smtClean="0"/>
              <a:t>Составить кроссворд по теме</a:t>
            </a:r>
          </a:p>
          <a:p>
            <a:pPr algn="ctr">
              <a:buFont typeface="Wingdings" pitchFamily="2" charset="2"/>
              <a:buNone/>
            </a:pPr>
            <a:r>
              <a:rPr lang="ru-RU" sz="4000" smtClean="0"/>
              <a:t> «Положительные </a:t>
            </a:r>
          </a:p>
          <a:p>
            <a:pPr algn="ctr">
              <a:buFont typeface="Wingdings" pitchFamily="2" charset="2"/>
              <a:buNone/>
            </a:pPr>
            <a:r>
              <a:rPr lang="ru-RU" sz="4000" smtClean="0"/>
              <a:t>и </a:t>
            </a:r>
          </a:p>
          <a:p>
            <a:pPr algn="ctr">
              <a:buFont typeface="Wingdings" pitchFamily="2" charset="2"/>
              <a:buNone/>
            </a:pPr>
            <a:r>
              <a:rPr lang="ru-RU" sz="4000" smtClean="0"/>
              <a:t>отрицательные числа»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500063" y="1714500"/>
            <a:ext cx="8001000" cy="330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/>
      <p:bldP spid="33795" grpId="1" build="allAtOnce"/>
      <p:bldP spid="337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6"/>
          <p:cNvSpPr>
            <a:spLocks noGrp="1" noChangeArrowheads="1"/>
          </p:cNvSpPr>
          <p:nvPr>
            <p:ph type="title"/>
          </p:nvPr>
        </p:nvSpPr>
        <p:spPr>
          <a:xfrm>
            <a:off x="684213" y="1484313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sz="3200" b="0" smtClean="0">
                <a:latin typeface="Arial Rounded MT Bold" pitchFamily="34" charset="0"/>
              </a:rPr>
              <a:t>Тема урока</a:t>
            </a:r>
            <a:r>
              <a:rPr lang="ru-RU" sz="3200" b="0" smtClean="0">
                <a:solidFill>
                  <a:schemeClr val="tx1"/>
                </a:solidFill>
                <a:latin typeface="Arial Rounded MT Bold" pitchFamily="34" charset="0"/>
              </a:rPr>
              <a:t>: «Положительные и отрицательные числа»</a:t>
            </a:r>
          </a:p>
        </p:txBody>
      </p:sp>
      <p:sp>
        <p:nvSpPr>
          <p:cNvPr id="5123" name="Rectangle 3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4300" smtClean="0"/>
          </a:p>
          <a:p>
            <a:pPr eaLnBrk="1" hangingPunct="1"/>
            <a:endParaRPr lang="ru-RU" sz="43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chemeClr val="tx2"/>
                </a:solidFill>
              </a:rPr>
              <a:t>Цель урока</a:t>
            </a:r>
            <a:r>
              <a:rPr lang="ru-RU" sz="3200" smtClean="0"/>
              <a:t>: обобщить и систематизировать материал по данной теме</a:t>
            </a:r>
          </a:p>
          <a:p>
            <a:pPr eaLnBrk="1" hangingPunct="1"/>
            <a:endParaRPr lang="ru-RU" sz="4300" smtClean="0"/>
          </a:p>
          <a:p>
            <a:pPr eaLnBrk="1" hangingPunct="1"/>
            <a:endParaRPr lang="ru-RU" sz="2600" smtClean="0">
              <a:solidFill>
                <a:schemeClr val="accent2"/>
              </a:solidFill>
            </a:endParaRPr>
          </a:p>
          <a:p>
            <a:pPr eaLnBrk="1" hangingPunct="1"/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280400" cy="1295400"/>
          </a:xfrm>
        </p:spPr>
        <p:txBody>
          <a:bodyPr/>
          <a:lstStyle/>
          <a:p>
            <a:pPr algn="ctr" eaLnBrk="1" hangingPunct="1"/>
            <a:r>
              <a:rPr lang="ru-RU" b="0" smtClean="0"/>
              <a:t>Задание 1. Ответьте на вопросы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1. Чем задается координатная прямая?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2. Сформулируйте правило сравнения двух чисел.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3. Какие числа называются противоположными?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4. Какие числа называются целыми?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5. Что называется модулем числа?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Задание 2.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8362950" cy="4411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600" smtClean="0"/>
              <a:t>Найдите координаты точек и расшифруйте, в какой стране впервые появились отрицательные числа. </a:t>
            </a:r>
          </a:p>
        </p:txBody>
      </p:sp>
      <p:graphicFrame>
        <p:nvGraphicFramePr>
          <p:cNvPr id="87151" name="Group 111"/>
          <p:cNvGraphicFramePr>
            <a:graphicFrameLocks noGrp="1"/>
          </p:cNvGraphicFramePr>
          <p:nvPr>
            <p:ph sz="half" idx="2"/>
          </p:nvPr>
        </p:nvGraphicFramePr>
        <p:xfrm>
          <a:off x="1547813" y="5084763"/>
          <a:ext cx="4835525" cy="1477963"/>
        </p:xfrm>
        <a:graphic>
          <a:graphicData uri="http://schemas.openxmlformats.org/drawingml/2006/table">
            <a:tbl>
              <a:tblPr/>
              <a:tblGrid>
                <a:gridCol w="661987"/>
                <a:gridCol w="660400"/>
                <a:gridCol w="687388"/>
                <a:gridCol w="714375"/>
                <a:gridCol w="712787"/>
                <a:gridCol w="684213"/>
                <a:gridCol w="714375"/>
              </a:tblGrid>
              <a:tr h="739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7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198" name="Group 113"/>
          <p:cNvGrpSpPr>
            <a:grpSpLocks noChangeAspect="1"/>
          </p:cNvGrpSpPr>
          <p:nvPr/>
        </p:nvGrpSpPr>
        <p:grpSpPr bwMode="auto">
          <a:xfrm>
            <a:off x="1187450" y="2708275"/>
            <a:ext cx="6057900" cy="1828800"/>
            <a:chOff x="2139" y="1381"/>
            <a:chExt cx="7482" cy="2230"/>
          </a:xfrm>
        </p:grpSpPr>
        <p:sp>
          <p:nvSpPr>
            <p:cNvPr id="7199" name="AutoShape 114"/>
            <p:cNvSpPr>
              <a:spLocks noChangeAspect="1" noChangeArrowheads="1"/>
            </p:cNvSpPr>
            <p:nvPr/>
          </p:nvSpPr>
          <p:spPr bwMode="auto">
            <a:xfrm>
              <a:off x="2139" y="1381"/>
              <a:ext cx="7482" cy="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115"/>
            <p:cNvSpPr>
              <a:spLocks noChangeShapeType="1"/>
            </p:cNvSpPr>
            <p:nvPr/>
          </p:nvSpPr>
          <p:spPr bwMode="auto">
            <a:xfrm>
              <a:off x="4962" y="2636"/>
              <a:ext cx="2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01" name="Group 116"/>
            <p:cNvGrpSpPr>
              <a:grpSpLocks/>
            </p:cNvGrpSpPr>
            <p:nvPr/>
          </p:nvGrpSpPr>
          <p:grpSpPr bwMode="auto">
            <a:xfrm>
              <a:off x="2704" y="1381"/>
              <a:ext cx="6352" cy="2230"/>
              <a:chOff x="2704" y="1381"/>
              <a:chExt cx="6352" cy="2230"/>
            </a:xfrm>
          </p:grpSpPr>
          <p:sp>
            <p:nvSpPr>
              <p:cNvPr id="7202" name="Text Box 117"/>
              <p:cNvSpPr txBox="1">
                <a:spLocks noChangeArrowheads="1"/>
              </p:cNvSpPr>
              <p:nvPr/>
            </p:nvSpPr>
            <p:spPr bwMode="auto">
              <a:xfrm>
                <a:off x="5245" y="2914"/>
                <a:ext cx="1128" cy="6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</a:rPr>
                  <a:t>0               1</a:t>
                </a:r>
                <a:endParaRPr lang="ru-RU"/>
              </a:p>
            </p:txBody>
          </p:sp>
          <p:grpSp>
            <p:nvGrpSpPr>
              <p:cNvPr id="7203" name="Group 118"/>
              <p:cNvGrpSpPr>
                <a:grpSpLocks/>
              </p:cNvGrpSpPr>
              <p:nvPr/>
            </p:nvGrpSpPr>
            <p:grpSpPr bwMode="auto">
              <a:xfrm>
                <a:off x="2704" y="1381"/>
                <a:ext cx="6352" cy="1535"/>
                <a:chOff x="2704" y="1381"/>
                <a:chExt cx="6352" cy="1535"/>
              </a:xfrm>
            </p:grpSpPr>
            <p:sp>
              <p:nvSpPr>
                <p:cNvPr id="7204" name="Line 119"/>
                <p:cNvSpPr>
                  <a:spLocks noChangeShapeType="1"/>
                </p:cNvSpPr>
                <p:nvPr/>
              </p:nvSpPr>
              <p:spPr bwMode="auto">
                <a:xfrm>
                  <a:off x="6233" y="2636"/>
                  <a:ext cx="2" cy="2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5" name="Line 120"/>
                <p:cNvSpPr>
                  <a:spLocks noChangeShapeType="1"/>
                </p:cNvSpPr>
                <p:nvPr/>
              </p:nvSpPr>
              <p:spPr bwMode="auto">
                <a:xfrm>
                  <a:off x="7504" y="2636"/>
                  <a:ext cx="1" cy="2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6" name="Line 121"/>
                <p:cNvSpPr>
                  <a:spLocks noChangeShapeType="1"/>
                </p:cNvSpPr>
                <p:nvPr/>
              </p:nvSpPr>
              <p:spPr bwMode="auto">
                <a:xfrm>
                  <a:off x="7080" y="2636"/>
                  <a:ext cx="1" cy="2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7" name="Line 122"/>
                <p:cNvSpPr>
                  <a:spLocks noChangeShapeType="1"/>
                </p:cNvSpPr>
                <p:nvPr/>
              </p:nvSpPr>
              <p:spPr bwMode="auto">
                <a:xfrm>
                  <a:off x="6656" y="2636"/>
                  <a:ext cx="2" cy="2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208" name="Group 123"/>
                <p:cNvGrpSpPr>
                  <a:grpSpLocks/>
                </p:cNvGrpSpPr>
                <p:nvPr/>
              </p:nvGrpSpPr>
              <p:grpSpPr bwMode="auto">
                <a:xfrm>
                  <a:off x="2704" y="1381"/>
                  <a:ext cx="6352" cy="1535"/>
                  <a:chOff x="2704" y="1381"/>
                  <a:chExt cx="6352" cy="1535"/>
                </a:xfrm>
              </p:grpSpPr>
              <p:sp>
                <p:nvSpPr>
                  <p:cNvPr id="721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5386" y="2636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1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5809" y="2636"/>
                    <a:ext cx="1" cy="27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21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704" y="1381"/>
                    <a:ext cx="6352" cy="1535"/>
                    <a:chOff x="2704" y="1381"/>
                    <a:chExt cx="6352" cy="1535"/>
                  </a:xfrm>
                </p:grpSpPr>
                <p:grpSp>
                  <p:nvGrpSpPr>
                    <p:cNvPr id="7213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4" y="1381"/>
                      <a:ext cx="6352" cy="1394"/>
                      <a:chOff x="2704" y="1381"/>
                      <a:chExt cx="6352" cy="1394"/>
                    </a:xfrm>
                  </p:grpSpPr>
                  <p:sp>
                    <p:nvSpPr>
                      <p:cNvPr id="7218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4" y="2775"/>
                        <a:ext cx="63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19" name="Text Box 1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27" y="1381"/>
                        <a:ext cx="5224" cy="12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200">
                          <a:latin typeface="Times New Roman" pitchFamily="18" charset="0"/>
                        </a:endParaRPr>
                      </a:p>
                      <a:p>
                        <a:endParaRPr lang="ru-RU" sz="1200">
                          <a:latin typeface="Times New Roman" pitchFamily="18" charset="0"/>
                        </a:endParaRPr>
                      </a:p>
                      <a:p>
                        <a:endParaRPr lang="ru-RU" sz="1200">
                          <a:latin typeface="Times New Roman" pitchFamily="18" charset="0"/>
                        </a:endParaRPr>
                      </a:p>
                      <a:p>
                        <a:endParaRPr lang="ru-RU" sz="1200">
                          <a:latin typeface="Times New Roman" pitchFamily="18" charset="0"/>
                        </a:endParaRPr>
                      </a:p>
                      <a:p>
                        <a:r>
                          <a:rPr lang="ru-RU" sz="1200" b="1">
                            <a:latin typeface="Times New Roman" pitchFamily="18" charset="0"/>
                          </a:rPr>
                          <a:t>В               </a:t>
                        </a:r>
                        <a:r>
                          <a:rPr lang="en-US" sz="1200" b="1">
                            <a:latin typeface="Times New Roman" pitchFamily="18" charset="0"/>
                          </a:rPr>
                          <a:t>D</a:t>
                        </a:r>
                        <a:r>
                          <a:rPr lang="ru-RU" sz="1200" b="1">
                            <a:latin typeface="Times New Roman" pitchFamily="18" charset="0"/>
                          </a:rPr>
                          <a:t>                       О      А                         С    </a:t>
                        </a:r>
                        <a:r>
                          <a:rPr lang="en-US" sz="1200" b="1">
                            <a:latin typeface="Times New Roman" pitchFamily="18" charset="0"/>
                          </a:rPr>
                          <a:t>  E</a:t>
                        </a:r>
                        <a:r>
                          <a:rPr lang="ru-RU" sz="1200" b="1">
                            <a:latin typeface="Times New Roman" pitchFamily="18" charset="0"/>
                          </a:rPr>
                          <a:t>              </a:t>
                        </a:r>
                        <a:endParaRPr lang="ru-RU"/>
                      </a:p>
                    </p:txBody>
                  </p:sp>
                </p:grpSp>
                <p:sp>
                  <p:nvSpPr>
                    <p:cNvPr id="7214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9" y="2636"/>
                      <a:ext cx="1" cy="2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5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5" y="2636"/>
                      <a:ext cx="1" cy="2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6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2" y="2636"/>
                      <a:ext cx="1" cy="2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7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8" y="2636"/>
                      <a:ext cx="1" cy="2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7209" name="Line 134"/>
                <p:cNvSpPr>
                  <a:spLocks noChangeShapeType="1"/>
                </p:cNvSpPr>
                <p:nvPr/>
              </p:nvSpPr>
              <p:spPr bwMode="auto">
                <a:xfrm>
                  <a:off x="7927" y="2636"/>
                  <a:ext cx="1" cy="2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Древний Китай (II в. до н. э )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7654925" cy="41036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to\Pictures\1236009994_byli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Vito\Pictures\2_4_b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43438" y="3276600"/>
            <a:ext cx="45005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3524250"/>
            <a:ext cx="43656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3050" y="2157413"/>
            <a:ext cx="2936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1871663"/>
            <a:ext cx="84359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to\Pictures\e81c487fbc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1279525"/>
            <a:ext cx="466883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5" descr="img28"/>
          <p:cNvSpPr>
            <a:spLocks noChangeAspect="1" noChangeArrowheads="1"/>
          </p:cNvSpPr>
          <p:nvPr/>
        </p:nvSpPr>
        <p:spPr bwMode="auto">
          <a:xfrm>
            <a:off x="4108450" y="4754563"/>
            <a:ext cx="280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765175"/>
            <a:ext cx="8002587" cy="5365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68421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261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Wingdings</vt:lpstr>
      <vt:lpstr>Calibri</vt:lpstr>
      <vt:lpstr>Arial Rounded MT Bold</vt:lpstr>
      <vt:lpstr>Times New Roman</vt:lpstr>
      <vt:lpstr>Сеть</vt:lpstr>
      <vt:lpstr>Microsoft Equation 3.0</vt:lpstr>
      <vt:lpstr>Урок математики в 6 классе</vt:lpstr>
      <vt:lpstr>Тема урока: «Положительные и отрицательные числа»</vt:lpstr>
      <vt:lpstr>Задание 1. Ответьте на вопросы</vt:lpstr>
      <vt:lpstr>Задание 2. </vt:lpstr>
      <vt:lpstr>Древний Китай (II в. до н. э 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Задание 3. </vt:lpstr>
      <vt:lpstr>Задание 4.  Самостоятельная работа</vt:lpstr>
      <vt:lpstr>Взаимопроверка</vt:lpstr>
      <vt:lpstr>Домашнее задание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Vito</dc:creator>
  <cp:lastModifiedBy>artsukhov@mail.ru</cp:lastModifiedBy>
  <cp:revision>71</cp:revision>
  <dcterms:created xsi:type="dcterms:W3CDTF">2010-02-24T16:59:21Z</dcterms:created>
  <dcterms:modified xsi:type="dcterms:W3CDTF">2025-06-15T18:52:01Z</dcterms:modified>
</cp:coreProperties>
</file>