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  <p:sldId id="264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exicography.online/etymology/%D0%B2/%D0%B2%D0%BE%D0%BB%D0%BA%D0%BE%D0%BB%D0%B0%D0%B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764704"/>
            <a:ext cx="8643998" cy="4824536"/>
          </a:xfrm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6000" b="1" dirty="0" smtClean="0"/>
              <a:t>Использование технологии «</a:t>
            </a:r>
            <a:r>
              <a:rPr lang="ru-RU" sz="6000" b="1" dirty="0" err="1" smtClean="0"/>
              <a:t>Сторителлинг</a:t>
            </a:r>
            <a:r>
              <a:rPr lang="ru-RU" sz="6000" b="1" dirty="0" smtClean="0"/>
              <a:t>» в обучении</a:t>
            </a: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2700" dirty="0" smtClean="0"/>
              <a:t>Костина Ильина Владимировна</a:t>
            </a:r>
            <a:endParaRPr lang="ru-RU" sz="27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2000240"/>
            <a:ext cx="8372476" cy="24288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4800" b="1" dirty="0" smtClean="0"/>
              <a:t>Правила построения истории в формате </a:t>
            </a:r>
            <a:r>
              <a:rPr lang="ru-RU" sz="4800" b="1" dirty="0" err="1" smtClean="0"/>
              <a:t>сторителлинга</a:t>
            </a:r>
            <a:endParaRPr lang="ru-RU" sz="4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643710"/>
          </a:xfrm>
        </p:spPr>
        <p:txBody>
          <a:bodyPr>
            <a:normAutofit fontScale="92500" lnSpcReduction="20000"/>
          </a:bodyPr>
          <a:lstStyle/>
          <a:p>
            <a:pPr marL="742950" indent="-742950" algn="just">
              <a:buAutoNum type="arabicPeriod"/>
            </a:pPr>
            <a:r>
              <a:rPr lang="ru-RU" sz="3600" dirty="0" smtClean="0"/>
              <a:t>Истории должны быть изложены простым и понятным языком, без злоупотребления сложными лингвистическими или литературоведческими терминами.</a:t>
            </a:r>
          </a:p>
          <a:p>
            <a:pPr marL="742950" indent="-742950" algn="just">
              <a:buNone/>
            </a:pPr>
            <a:endParaRPr lang="ru-RU" sz="3600" dirty="0" smtClean="0"/>
          </a:p>
          <a:p>
            <a:pPr algn="just">
              <a:buNone/>
            </a:pPr>
            <a:r>
              <a:rPr lang="ru-RU" sz="3600" dirty="0" smtClean="0"/>
              <a:t>2. История должна быть очищена от лишней (второстепенной) информации.</a:t>
            </a:r>
          </a:p>
          <a:p>
            <a:pPr algn="just">
              <a:buNone/>
            </a:pPr>
            <a:endParaRPr lang="ru-RU" sz="3600" dirty="0" smtClean="0"/>
          </a:p>
          <a:p>
            <a:pPr algn="just">
              <a:buNone/>
            </a:pPr>
            <a:r>
              <a:rPr lang="ru-RU" sz="3600" dirty="0" smtClean="0"/>
              <a:t>3. История должна быть краткой.</a:t>
            </a:r>
          </a:p>
          <a:p>
            <a:pPr algn="just">
              <a:buNone/>
            </a:pPr>
            <a:endParaRPr lang="ru-RU" sz="3600" dirty="0" smtClean="0"/>
          </a:p>
          <a:p>
            <a:pPr algn="just">
              <a:buNone/>
            </a:pPr>
            <a:r>
              <a:rPr lang="ru-RU" sz="3600" dirty="0" smtClean="0"/>
              <a:t>4. Для лучшего усвоения истории необходима наглядность (презентация / репродукции картин / портреты / фотографии и пр.), дополняющая рассказ учителя.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001156" cy="68580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3500" dirty="0" smtClean="0"/>
              <a:t>5. Персонажи (при наличии) истории должны быть близки и интересны слушателям.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3500" dirty="0" smtClean="0"/>
              <a:t>6. В историю необходимо включать яркие образные детали, которые активизировали бы когнитивные способности учащихся и удерживали бы их внимание.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3500" dirty="0" smtClean="0"/>
              <a:t>7. Учителю необходимо сделать историю эмоциональной, включив в нее диалог или использовав различные ИК.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3500" dirty="0" smtClean="0"/>
              <a:t>8. В истории обязателен логический вывод — финальная точка.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357314"/>
          </a:xfrm>
        </p:spPr>
        <p:txBody>
          <a:bodyPr>
            <a:normAutofit/>
          </a:bodyPr>
          <a:lstStyle/>
          <a:p>
            <a:r>
              <a:rPr lang="ru-RU" sz="6000" b="1" dirty="0" smtClean="0"/>
              <a:t>Спасибо за внимание!</a:t>
            </a:r>
            <a:endParaRPr lang="ru-RU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429684" cy="5786478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5800" b="1" dirty="0" err="1" smtClean="0">
                <a:solidFill>
                  <a:schemeClr val="accent6">
                    <a:lumMod val="75000"/>
                  </a:schemeClr>
                </a:solidFill>
              </a:rPr>
              <a:t>Сторителлинг</a:t>
            </a:r>
            <a:r>
              <a:rPr lang="ru-RU" sz="4800" b="1" dirty="0" smtClean="0"/>
              <a:t> </a:t>
            </a:r>
          </a:p>
          <a:p>
            <a:pPr algn="just">
              <a:buNone/>
            </a:pPr>
            <a:r>
              <a:rPr lang="ru-RU" sz="4800" dirty="0" smtClean="0"/>
              <a:t>(англ. </a:t>
            </a:r>
            <a:r>
              <a:rPr lang="en-US" sz="4800" b="1" i="1" dirty="0" smtClean="0"/>
              <a:t>Storytelling</a:t>
            </a:r>
            <a:r>
              <a:rPr lang="ru-RU" sz="4800" b="1" dirty="0" smtClean="0"/>
              <a:t> </a:t>
            </a:r>
            <a:r>
              <a:rPr lang="ru-RU" sz="4800" dirty="0" smtClean="0"/>
              <a:t>— дословно </a:t>
            </a:r>
            <a:r>
              <a:rPr lang="ru-RU" sz="4800" i="1" dirty="0" smtClean="0"/>
              <a:t>«рассказывание историй»</a:t>
            </a:r>
            <a:r>
              <a:rPr lang="ru-RU" sz="4800" dirty="0" smtClean="0"/>
              <a:t>) — это методика, предполагающая использование интересных познавательных историй для достижения образовательных результатов.</a:t>
            </a:r>
            <a:endParaRPr lang="ru-RU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7286676" cy="1571636"/>
          </a:xfrm>
        </p:spPr>
        <p:txBody>
          <a:bodyPr>
            <a:noAutofit/>
          </a:bodyPr>
          <a:lstStyle/>
          <a:p>
            <a:pPr algn="just"/>
            <a:r>
              <a:rPr lang="ru-RU" sz="4000" b="1" dirty="0" smtClean="0"/>
              <a:t>Что же делает </a:t>
            </a:r>
            <a:r>
              <a:rPr lang="ru-RU" sz="4000" b="1" i="1" dirty="0" err="1" smtClean="0"/>
              <a:t>сторителлинг</a:t>
            </a:r>
            <a:r>
              <a:rPr lang="ru-RU" sz="4000" b="1" dirty="0" smtClean="0"/>
              <a:t> эффективным педагогическим инструментом?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14554"/>
            <a:ext cx="8929718" cy="4643446"/>
          </a:xfrm>
        </p:spPr>
        <p:txBody>
          <a:bodyPr>
            <a:normAutofit/>
          </a:bodyPr>
          <a:lstStyle/>
          <a:p>
            <a:pPr algn="just"/>
            <a:r>
              <a:rPr lang="ru-RU" sz="4000" b="1" i="1" dirty="0" smtClean="0">
                <a:solidFill>
                  <a:schemeClr val="accent6">
                    <a:lumMod val="75000"/>
                  </a:schemeClr>
                </a:solidFill>
              </a:rPr>
              <a:t>Во-первых,</a:t>
            </a:r>
            <a:r>
              <a:rPr lang="ru-RU" sz="4000" dirty="0" smtClean="0"/>
              <a:t> </a:t>
            </a:r>
            <a:r>
              <a:rPr lang="ru-RU" sz="4000" dirty="0" err="1" smtClean="0"/>
              <a:t>сторителлинг</a:t>
            </a:r>
            <a:r>
              <a:rPr lang="ru-RU" sz="4000" dirty="0" smtClean="0"/>
              <a:t> создает контекст.</a:t>
            </a:r>
          </a:p>
          <a:p>
            <a:pPr algn="just"/>
            <a:r>
              <a:rPr lang="ru-RU" sz="4000" b="1" i="1" dirty="0" smtClean="0">
                <a:solidFill>
                  <a:schemeClr val="accent6">
                    <a:lumMod val="75000"/>
                  </a:schemeClr>
                </a:solidFill>
              </a:rPr>
              <a:t>Во-вторых,</a:t>
            </a:r>
            <a:r>
              <a:rPr lang="ru-RU" sz="4000" dirty="0" smtClean="0"/>
              <a:t> истории устанавливают эмоциональные связи, с помощью которых можно управлять вниманием учащихся, расставлять нужные акценты.</a:t>
            </a:r>
            <a:endParaRPr lang="ru-RU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71472" y="1928802"/>
            <a:ext cx="8229600" cy="2928958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Примеры использования </a:t>
            </a:r>
            <a:r>
              <a:rPr lang="ru-RU" sz="4800" b="1" dirty="0" err="1" smtClean="0"/>
              <a:t>сторителлинга</a:t>
            </a:r>
            <a:r>
              <a:rPr lang="ru-RU" sz="4800" b="1" dirty="0" smtClean="0"/>
              <a:t> на уроках русского языка и литературы</a:t>
            </a:r>
            <a:endParaRPr lang="ru-RU" sz="4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1" y="142852"/>
          <a:ext cx="8858314" cy="67151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0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381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Исходный фрагмент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Фрагмент в формате</a:t>
                      </a:r>
                      <a:r>
                        <a:rPr lang="ru-RU" sz="28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sz="2800" b="1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сторителлинга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1338">
                <a:tc>
                  <a:txBody>
                    <a:bodyPr/>
                    <a:lstStyle/>
                    <a:p>
                      <a:pPr algn="l"/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Каникулы – перерыв в занятиях в учебных заведениях на летнее или праздничное время.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июле – августе в Риме наступает страшная жара, а в небе появляется звезда Сириус из созвездия Большого Пса. Древние римляне называли ее «</a:t>
                      </a:r>
                      <a:r>
                        <a:rPr lang="ru-RU" sz="2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Каникула</a:t>
                      </a: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», то есть попросту «собачка». На этот самый жаркий период многие прекращали работу и уезжали из города на отдых. От римских «</a:t>
                      </a:r>
                      <a:r>
                        <a:rPr lang="ru-RU" sz="2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собачкиных</a:t>
                      </a: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дней» и произошло название всеми любимых школьных каникул.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4" y="1"/>
          <a:ext cx="9001156" cy="6880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15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6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716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Исходный фрагмент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Фрагмент в формате</a:t>
                      </a:r>
                      <a:r>
                        <a:rPr lang="ru-RU" sz="28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sz="2800" b="1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сторителлинга</a:t>
                      </a:r>
                      <a:endParaRPr lang="ru-RU" sz="28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28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5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Стихотворение А. С. Пушкина «И. И. Пущину» («Мой первый друг, мой друг бесценный...») написано 13 декабря, накануне первой годовщины восстания на Сенатской площади. Оно обращено к декабристу Ивану Ивановичу Пущину, приговоренному к пожизненной каторге. В первой строфе поэт вспоминает приезд к нему Пущина в Михайловское, 11 января 1825 г. Первая строфа стихотворения совпадает с первой строфой послания к Пущину, обещанного поэтом другу и начатого после посещения им Михайловского. Послание осталось незаконченным. И. И. </a:t>
                      </a:r>
                      <a:r>
                        <a:rPr lang="ru-RU" sz="225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Пущин</a:t>
                      </a:r>
                      <a:r>
                        <a:rPr lang="ru-RU" sz="225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«Записках о Пушкине» вспоминал о получении им стихотворения Пушкина на каторге в Чите.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0"/>
          <a:ext cx="8715436" cy="67570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0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00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Исходный фрагмент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Фрагмент в формате</a:t>
                      </a:r>
                      <a:r>
                        <a:rPr lang="ru-RU" sz="3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sz="3200" b="1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сторителлинга</a:t>
                      </a:r>
                      <a:endParaRPr lang="ru-RU" sz="32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6927"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Вурдала́к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«оборотень», см. </a:t>
                      </a:r>
                      <a:r>
                        <a:rPr lang="ru-RU" sz="2000" u="none" strike="noStrike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волкола́к</a:t>
                      </a:r>
                      <a:r>
                        <a:rPr lang="ru-RU" sz="2000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Форма вурдалак, появившаяся в русск. художественной литер. в 20—30-х гг. XIX в., обязана своим происхождением, по-видимому, Пушкину и представляет собой искаженную передачу форм типа 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волколак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 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вурколак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эта целиком книжная форма получила известную популярность в последующий период.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Русский народ, склонный к мистицизму, создал множество страшных фантастических поверий о существах потустороннего мира. Одним из таких героев фольклора является оборотень — мертвец, выходящий ночью из могилы и сосущий кровь спящих людей. Русский народ назвал его 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волколаком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Великий поэт А.С. Пушкин, который был воспитан няней на народных сказках, поверьях, легендах, трансформировал общеславянское слово «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волколак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в «вурдалак», использовав эту лексему в одноименном стихотворении 1834 г., включенного в цикл «Песни западных славян».</a:t>
                      </a:r>
                    </a:p>
                    <a:p>
                      <a:pPr algn="just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С тех пор пушкинский вурдалак стал популярен в русской литературе и прочно закрепился в русском языке именно в такой форме.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"/>
          <a:ext cx="8715436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826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Исходный фрагмент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Фрагмент в формате</a:t>
                      </a:r>
                      <a:r>
                        <a:rPr lang="ru-RU" sz="3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sz="3200" b="1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сторителлинга</a:t>
                      </a:r>
                      <a:endParaRPr lang="ru-RU" sz="32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538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Слово «йогурт» заимствовано в </a:t>
                      </a:r>
                      <a:r>
                        <a:rPr lang="ru-RU" sz="32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нач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XX в. из тюркского языка, где оно является суффиксально производным от </a:t>
                      </a:r>
                      <a:r>
                        <a:rPr lang="ru-RU" sz="32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ёгур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«заквашивать». Йогурт буквально «кислое молоко».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[Этимологический словарь русского языка / Под ред. Н.М. </a:t>
                      </a:r>
                      <a:r>
                        <a:rPr lang="ru-RU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Шанского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— Москва : Изд-во МГУ, 2007].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0"/>
          <a:ext cx="8715436" cy="67151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3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1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01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Исходный фрагмент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Фрагмент в формате</a:t>
                      </a:r>
                      <a:r>
                        <a:rPr lang="ru-RU" sz="28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sz="2800" b="1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сторителлинга</a:t>
                      </a:r>
                      <a:endParaRPr lang="ru-RU" sz="28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19">
                <a:tc>
                  <a:txBody>
                    <a:bodyPr/>
                    <a:lstStyle/>
                    <a:p>
                      <a:pPr algn="just"/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Гвоздь программы — 1. Наилучший номер, наилучший артист в концерте, производящий сенсацию; 2. Наилучшая программа чего-либо.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[Словарь-справочник по русской фразеологии : около 800 фразеологизмов / под ред. Р. И. </a:t>
                      </a:r>
                      <a:r>
                        <a:rPr lang="ru-RU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Яранцев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— Москва : Русский язык, 2013]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478</Words>
  <Application>Microsoft Office PowerPoint</Application>
  <PresentationFormat>Экран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 Использование технологии «Сторителлинг» в обучении Костина Ильина Владимировна</vt:lpstr>
      <vt:lpstr>Презентация PowerPoint</vt:lpstr>
      <vt:lpstr>Что же делает сторителлинг эффективным педагогическим инструментом?</vt:lpstr>
      <vt:lpstr>Примеры использования сторителлинга на уроках русского языка и литературы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построения истории в формате сторителлинга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Использование технологии «Сторителлинг» в обучении </dc:title>
  <dc:creator>Ильина Костина</dc:creator>
  <cp:lastModifiedBy>Школа</cp:lastModifiedBy>
  <cp:revision>19</cp:revision>
  <dcterms:created xsi:type="dcterms:W3CDTF">2023-01-22T18:41:10Z</dcterms:created>
  <dcterms:modified xsi:type="dcterms:W3CDTF">2023-02-16T11:38:52Z</dcterms:modified>
</cp:coreProperties>
</file>