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8" r:id="rId4"/>
    <p:sldId id="257" r:id="rId5"/>
    <p:sldId id="261" r:id="rId6"/>
    <p:sldId id="262" r:id="rId7"/>
    <p:sldId id="258" r:id="rId8"/>
    <p:sldId id="260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2" d="100"/>
          <a:sy n="52" d="100"/>
        </p:scale>
        <p:origin x="-84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651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60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572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509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30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14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85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9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13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60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40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51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0702B-3BA7-41E6-879F-03452374FC8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6D766-3AAF-46FF-BC48-357CEB9EF6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63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3254" y="1122363"/>
            <a:ext cx="9654746" cy="23876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8000"/>
                </a:solidFill>
                <a:latin typeface="Constantia" panose="02030602050306030303" pitchFamily="18" charset="0"/>
              </a:rPr>
              <a:t>Рекомендации по итогам мониторинга </a:t>
            </a:r>
            <a:r>
              <a:rPr lang="ru-RU" sz="2800" b="1" dirty="0" smtClean="0">
                <a:solidFill>
                  <a:srgbClr val="008000"/>
                </a:solidFill>
                <a:latin typeface="Constantia" panose="02030602050306030303" pitchFamily="18" charset="0"/>
              </a:rPr>
              <a:t/>
            </a:r>
            <a:br>
              <a:rPr lang="ru-RU" sz="2800" b="1" dirty="0" smtClean="0">
                <a:solidFill>
                  <a:srgbClr val="008000"/>
                </a:solidFill>
                <a:latin typeface="Constantia" panose="02030602050306030303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Constantia" panose="02030602050306030303" pitchFamily="18" charset="0"/>
              </a:rPr>
              <a:t>психолого-педагогических </a:t>
            </a:r>
            <a:r>
              <a:rPr lang="ru-RU" sz="2800" b="1" dirty="0">
                <a:solidFill>
                  <a:srgbClr val="008000"/>
                </a:solidFill>
                <a:latin typeface="Constantia" panose="02030602050306030303" pitchFamily="18" charset="0"/>
              </a:rPr>
              <a:t>консилиумов </a:t>
            </a:r>
            <a:r>
              <a:rPr lang="en-US" sz="2800" b="1" dirty="0">
                <a:solidFill>
                  <a:srgbClr val="008000"/>
                </a:solidFill>
                <a:latin typeface="Constantia" panose="02030602050306030303" pitchFamily="18" charset="0"/>
              </a:rPr>
              <a:t/>
            </a:r>
            <a:br>
              <a:rPr lang="en-US" sz="2800" b="1" dirty="0">
                <a:solidFill>
                  <a:srgbClr val="008000"/>
                </a:solidFill>
                <a:latin typeface="Constantia" panose="02030602050306030303" pitchFamily="18" charset="0"/>
              </a:rPr>
            </a:br>
            <a:r>
              <a:rPr lang="ru-RU" sz="2800" b="1" dirty="0" smtClean="0">
                <a:solidFill>
                  <a:srgbClr val="008000"/>
                </a:solidFill>
                <a:latin typeface="Constantia" panose="02030602050306030303" pitchFamily="18" charset="0"/>
              </a:rPr>
              <a:t>в школах</a:t>
            </a:r>
            <a:r>
              <a:rPr lang="ru-RU" sz="2800" b="1" dirty="0">
                <a:solidFill>
                  <a:srgbClr val="008000"/>
                </a:solidFill>
                <a:latin typeface="Constantia" panose="02030602050306030303" pitchFamily="18" charset="0"/>
              </a:rPr>
              <a:t/>
            </a:r>
            <a:br>
              <a:rPr lang="ru-RU" sz="2800" b="1" dirty="0">
                <a:solidFill>
                  <a:srgbClr val="008000"/>
                </a:solidFill>
                <a:latin typeface="Constantia" panose="02030602050306030303" pitchFamily="18" charset="0"/>
              </a:rPr>
            </a:br>
            <a:endParaRPr lang="ru-RU" sz="2800" b="1" dirty="0">
              <a:solidFill>
                <a:srgbClr val="00800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>
                <a:latin typeface="Constantia" panose="02030602050306030303" pitchFamily="18" charset="0"/>
                <a:ea typeface="+mj-ea"/>
                <a:cs typeface="+mj-cs"/>
              </a:rPr>
              <a:t>ГОУ ЯО «Центр помощи детям»</a:t>
            </a:r>
          </a:p>
          <a:p>
            <a:pPr algn="r"/>
            <a:r>
              <a:rPr lang="ru-RU" sz="2000" dirty="0">
                <a:latin typeface="Constantia" panose="02030602050306030303" pitchFamily="18" charset="0"/>
                <a:ea typeface="+mj-ea"/>
                <a:cs typeface="+mj-cs"/>
              </a:rPr>
              <a:t>Е.В. </a:t>
            </a:r>
            <a:r>
              <a:rPr lang="ru-RU" sz="2000" dirty="0" err="1" smtClean="0">
                <a:latin typeface="Constantia" panose="02030602050306030303" pitchFamily="18" charset="0"/>
                <a:ea typeface="+mj-ea"/>
                <a:cs typeface="+mj-cs"/>
              </a:rPr>
              <a:t>Казарцева</a:t>
            </a:r>
            <a:endParaRPr lang="ru-RU" sz="2000" dirty="0" smtClean="0">
              <a:latin typeface="Constantia" panose="02030602050306030303" pitchFamily="18" charset="0"/>
              <a:ea typeface="+mj-ea"/>
              <a:cs typeface="+mj-cs"/>
            </a:endParaRPr>
          </a:p>
          <a:p>
            <a:pPr algn="r"/>
            <a:r>
              <a:rPr lang="ru-RU" sz="2000" dirty="0" smtClean="0">
                <a:latin typeface="Constantia" panose="02030602050306030303" pitchFamily="18" charset="0"/>
                <a:ea typeface="+mj-ea"/>
                <a:cs typeface="+mj-cs"/>
              </a:rPr>
              <a:t>10.03.2023</a:t>
            </a:r>
            <a:endParaRPr lang="ru-RU" sz="2000" dirty="0">
              <a:latin typeface="Constantia" panose="02030602050306030303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66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820885"/>
              </p:ext>
            </p:extLst>
          </p:nvPr>
        </p:nvGraphicFramePr>
        <p:xfrm>
          <a:off x="305759" y="148283"/>
          <a:ext cx="5836248" cy="2174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9062"/>
                <a:gridCol w="1459062"/>
                <a:gridCol w="1459062"/>
                <a:gridCol w="1459062"/>
              </a:tblGrid>
              <a:tr h="1400417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численность педагогов-психологов в образовательных </a:t>
                      </a:r>
                      <a:r>
                        <a:rPr lang="ru-RU" sz="110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организациях</a:t>
                      </a:r>
                    </a:p>
                    <a:p>
                      <a:pPr marL="36000" algn="l" fontAlgn="t"/>
                      <a:endParaRPr lang="ru-RU" sz="1100" b="0" i="0" u="none" strike="noStrike" dirty="0" smtClean="0"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endParaRPr lang="ru-RU" sz="1100" b="0" i="0" u="none" strike="noStrike" dirty="0" smtClean="0"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endParaRPr lang="ru-RU" sz="1100" b="0" i="0" u="none" strike="noStrike" dirty="0" smtClean="0"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 smtClean="0"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численность педагогов-психологов, являющихся штатными сотрудниками образовательных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 smtClean="0"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численность педагогов-психологов, работающих в образовательной организации по совместительству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 smtClean="0"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численность педагогов-психологов, работающих в образовательной организации в рамках сетевого взаимодействия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774371">
                <a:tc>
                  <a:txBody>
                    <a:bodyPr/>
                    <a:lstStyle/>
                    <a:p>
                      <a:pPr marL="360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353</a:t>
                      </a: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{</a:t>
                      </a:r>
                    </a:p>
                    <a:p>
                      <a:pPr marL="36000"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>
                          <a:effectLst/>
                          <a:latin typeface="Constantia" panose="02030602050306030303" pitchFamily="18" charset="0"/>
                        </a:rPr>
                        <a:t>277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930500"/>
              </p:ext>
            </p:extLst>
          </p:nvPr>
        </p:nvGraphicFramePr>
        <p:xfrm>
          <a:off x="280556" y="2422827"/>
          <a:ext cx="5867028" cy="2092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6757"/>
                <a:gridCol w="1466757"/>
                <a:gridCol w="1466757"/>
                <a:gridCol w="1466757"/>
              </a:tblGrid>
              <a:tr h="1046442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численность учителей-логопедов в образовательных организациях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3.3.1. общая численность учителей-логопедов, являющихся штатными сотрудниками образовательных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3.3.2. общая численность учителей-логопедов, работающих в образовательных организациях по совместительству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3.3.3. общая численность учителей-логопедов, работающих в образовательной организации в рамках сетевого взаимодействия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751039">
                <a:tc>
                  <a:txBody>
                    <a:bodyPr/>
                    <a:lstStyle/>
                    <a:p>
                      <a:pPr marL="360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775</a:t>
                      </a: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{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>
                          <a:effectLst/>
                          <a:latin typeface="Constantia" panose="02030602050306030303" pitchFamily="18" charset="0"/>
                        </a:rPr>
                        <a:t>650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120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641775"/>
              </p:ext>
            </p:extLst>
          </p:nvPr>
        </p:nvGraphicFramePr>
        <p:xfrm>
          <a:off x="6206227" y="166837"/>
          <a:ext cx="5807584" cy="2112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896"/>
                <a:gridCol w="1451896"/>
                <a:gridCol w="1451896"/>
                <a:gridCol w="1451896"/>
              </a:tblGrid>
              <a:tr h="1305404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20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200" u="none" strike="noStrike" dirty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численность учителей-дефектологов (</a:t>
                      </a:r>
                      <a:r>
                        <a:rPr lang="ru-RU" sz="1200" u="none" strike="noStrike" dirty="0" err="1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олигофренопедагогов</a:t>
                      </a:r>
                      <a:r>
                        <a:rPr lang="ru-RU" sz="1200" u="none" strike="noStrike" dirty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) в образовательных организациях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000" u="none" strike="noStrike" dirty="0" smtClean="0"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000" u="none" strike="noStrike" dirty="0">
                          <a:effectLst/>
                          <a:latin typeface="Constantia" panose="02030602050306030303" pitchFamily="18" charset="0"/>
                        </a:rPr>
                        <a:t>численность </a:t>
                      </a:r>
                      <a:r>
                        <a:rPr lang="ru-RU" sz="1000" u="none" strike="noStrike" dirty="0" err="1">
                          <a:effectLst/>
                          <a:latin typeface="Constantia" panose="02030602050306030303" pitchFamily="18" charset="0"/>
                        </a:rPr>
                        <a:t>олигофренопедагогов</a:t>
                      </a:r>
                      <a:r>
                        <a:rPr lang="ru-RU" sz="1000" u="none" strike="noStrike" dirty="0">
                          <a:effectLst/>
                          <a:latin typeface="Constantia" panose="02030602050306030303" pitchFamily="18" charset="0"/>
                        </a:rPr>
                        <a:t>, являющихся штатными сотрудниками образовательных организаций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000" u="none" strike="noStrike" dirty="0" smtClean="0"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000" u="none" strike="noStrike" dirty="0">
                          <a:effectLst/>
                          <a:latin typeface="Constantia" panose="02030602050306030303" pitchFamily="18" charset="0"/>
                        </a:rPr>
                        <a:t>численность </a:t>
                      </a:r>
                      <a:r>
                        <a:rPr lang="ru-RU" sz="1000" u="none" strike="noStrike" dirty="0" err="1">
                          <a:effectLst/>
                          <a:latin typeface="Constantia" panose="02030602050306030303" pitchFamily="18" charset="0"/>
                        </a:rPr>
                        <a:t>олигофренопедагогов</a:t>
                      </a:r>
                      <a:r>
                        <a:rPr lang="ru-RU" sz="1000" u="none" strike="noStrike" dirty="0">
                          <a:effectLst/>
                          <a:latin typeface="Constantia" panose="02030602050306030303" pitchFamily="18" charset="0"/>
                        </a:rPr>
                        <a:t>, работающих в образовательных организациях по совместительству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000" u="none" strike="noStrike" dirty="0" smtClean="0"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000" u="none" strike="noStrike" dirty="0">
                          <a:effectLst/>
                          <a:latin typeface="Constantia" panose="02030602050306030303" pitchFamily="18" charset="0"/>
                        </a:rPr>
                        <a:t>численность </a:t>
                      </a:r>
                      <a:r>
                        <a:rPr lang="ru-RU" sz="1000" u="none" strike="noStrike" dirty="0" err="1">
                          <a:effectLst/>
                          <a:latin typeface="Constantia" panose="02030602050306030303" pitchFamily="18" charset="0"/>
                        </a:rPr>
                        <a:t>олигофренопедагогов</a:t>
                      </a:r>
                      <a:r>
                        <a:rPr lang="ru-RU" sz="1000" u="none" strike="noStrike" dirty="0">
                          <a:effectLst/>
                          <a:latin typeface="Constantia" panose="02030602050306030303" pitchFamily="18" charset="0"/>
                        </a:rPr>
                        <a:t>, работающих в образовательной организации в рамках сетевого взаимодействия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806725">
                <a:tc>
                  <a:txBody>
                    <a:bodyPr/>
                    <a:lstStyle/>
                    <a:p>
                      <a:pPr marL="360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179 </a:t>
                      </a: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{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>
                          <a:effectLst/>
                          <a:latin typeface="Constantia" panose="02030602050306030303" pitchFamily="18" charset="0"/>
                        </a:rPr>
                        <a:t>151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>
                          <a:effectLst/>
                          <a:latin typeface="Constantia" panose="02030602050306030303" pitchFamily="18" charset="0"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789352"/>
              </p:ext>
            </p:extLst>
          </p:nvPr>
        </p:nvGraphicFramePr>
        <p:xfrm>
          <a:off x="6193220" y="2399885"/>
          <a:ext cx="5820588" cy="2043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5147"/>
                <a:gridCol w="1455147"/>
                <a:gridCol w="1455147"/>
                <a:gridCol w="1455147"/>
              </a:tblGrid>
              <a:tr h="1230420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численность учителей-дефектологов (сурдопедагогов) в образовательных организациях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3.5.1. общая численность сурдопедагогов, являющихся штатными сотрудниками образовательных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3.5.2. общая численность сурдопедагогов, работающих в образовательных организациях по совместительству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>
                          <a:effectLst/>
                          <a:latin typeface="Constantia" panose="02030602050306030303" pitchFamily="18" charset="0"/>
                        </a:rPr>
                        <a:t>3.5.3. общая численность сурдопедагогов, работающих в образовательной организации в рамках сетевого взаимодействия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702544">
                <a:tc>
                  <a:txBody>
                    <a:bodyPr/>
                    <a:lstStyle/>
                    <a:p>
                      <a:pPr marL="360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5 </a:t>
                      </a: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{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728830"/>
              </p:ext>
            </p:extLst>
          </p:nvPr>
        </p:nvGraphicFramePr>
        <p:xfrm>
          <a:off x="305758" y="4473528"/>
          <a:ext cx="5813688" cy="207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3422"/>
                <a:gridCol w="1453422"/>
                <a:gridCol w="1453422"/>
                <a:gridCol w="1453422"/>
              </a:tblGrid>
              <a:tr h="1051478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численность учителей-дефектологов (тифлопедагогов) в образовательных организациях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3.6.1. общая численность тифлопедагогов, являющихся штатными сотрудниками образовательных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3.6.2. общая численность тифлопедагогов, работающих в образовательных организациях по совместительству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>
                          <a:effectLst/>
                          <a:latin typeface="Constantia" panose="02030602050306030303" pitchFamily="18" charset="0"/>
                        </a:rPr>
                        <a:t>3.6.3. общая численность тифлопедагогов, работающих в образовательной организации в рамках сетевого взаимодействия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735118">
                <a:tc>
                  <a:txBody>
                    <a:bodyPr/>
                    <a:lstStyle/>
                    <a:p>
                      <a:pPr marL="360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55 </a:t>
                      </a: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{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>
                          <a:effectLst/>
                          <a:latin typeface="Constantia" panose="02030602050306030303" pitchFamily="18" charset="0"/>
                        </a:rPr>
                        <a:t>53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594243"/>
              </p:ext>
            </p:extLst>
          </p:nvPr>
        </p:nvGraphicFramePr>
        <p:xfrm>
          <a:off x="6181315" y="4469029"/>
          <a:ext cx="5851380" cy="2046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2845"/>
                <a:gridCol w="1462845"/>
                <a:gridCol w="1462845"/>
                <a:gridCol w="1462845"/>
              </a:tblGrid>
              <a:tr h="928209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Общая </a:t>
                      </a:r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численность </a:t>
                      </a:r>
                      <a:r>
                        <a:rPr lang="ru-RU" sz="1100" u="none" strike="noStrike" dirty="0" err="1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тьюторов</a:t>
                      </a:r>
                      <a:r>
                        <a:rPr lang="ru-RU" sz="1100" u="none" strike="noStrike" dirty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 в образовательных организациях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3.7.1. общая численность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тьюторов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, являющихся штатными сотрудниками образовательных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3.7.2. общая численность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тьюторов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, работающих в образовательных организациях по совместительству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>
                          <a:effectLst/>
                          <a:latin typeface="Constantia" panose="02030602050306030303" pitchFamily="18" charset="0"/>
                        </a:rPr>
                        <a:t>3.6.3. общая численность тьюторов, работающих в образовательной организации в рамках сетевого взаимодействия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705353">
                <a:tc>
                  <a:txBody>
                    <a:bodyPr/>
                    <a:lstStyle/>
                    <a:p>
                      <a:pPr marL="3600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12 </a:t>
                      </a: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onstantia" panose="02030602050306030303" pitchFamily="18" charset="0"/>
                        </a:rPr>
                        <a:t>{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>
                          <a:effectLst/>
                          <a:latin typeface="Constantia" panose="02030602050306030303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 smtClean="0">
                          <a:solidFill>
                            <a:srgbClr val="FF0000"/>
                          </a:solidFill>
                          <a:effectLst/>
                          <a:latin typeface="Constantia" panose="02030602050306030303" pitchFamily="18" charset="0"/>
                        </a:rPr>
                        <a:t>!?1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929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90815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Просим не допускать следующих ошибок</a:t>
            </a:r>
            <a:endParaRPr lang="ru-RU" sz="3600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939801" y="1155940"/>
            <a:ext cx="5157787" cy="492694"/>
          </a:xfrm>
        </p:spPr>
        <p:txBody>
          <a:bodyPr/>
          <a:lstStyle/>
          <a:p>
            <a:r>
              <a:rPr lang="ru-RU" dirty="0" smtClean="0">
                <a:solidFill>
                  <a:srgbClr val="008000"/>
                </a:solidFill>
                <a:latin typeface="Constantia" panose="02030602050306030303" pitchFamily="18" charset="0"/>
              </a:rPr>
              <a:t>Допустимо </a:t>
            </a:r>
            <a:endParaRPr lang="ru-RU" dirty="0">
              <a:solidFill>
                <a:srgbClr val="00800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39788" y="1648634"/>
            <a:ext cx="5157787" cy="454102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Constantia" panose="02030602050306030303" pitchFamily="18" charset="0"/>
              </a:rPr>
              <a:t>Привлеченных </a:t>
            </a:r>
            <a:r>
              <a:rPr lang="ru-RU" dirty="0">
                <a:latin typeface="Constantia" panose="02030602050306030303" pitchFamily="18" charset="0"/>
              </a:rPr>
              <a:t>из других образовательных организаций в рамках сетевого </a:t>
            </a:r>
            <a:r>
              <a:rPr lang="ru-RU" dirty="0" smtClean="0">
                <a:latin typeface="Constantia" panose="02030602050306030303" pitchFamily="18" charset="0"/>
              </a:rPr>
              <a:t>взаимодействия специалистов (договор должен быть (учесть обязанность о не разглашении, о персональных данных)</a:t>
            </a:r>
          </a:p>
          <a:p>
            <a:r>
              <a:rPr lang="ru-RU" dirty="0" smtClean="0">
                <a:latin typeface="Constantia" panose="02030602050306030303" pitchFamily="18" charset="0"/>
              </a:rPr>
              <a:t>Заместитель председателя, секретарь или член </a:t>
            </a:r>
            <a:r>
              <a:rPr lang="ru-RU" dirty="0" err="1" smtClean="0">
                <a:latin typeface="Constantia" panose="02030602050306030303" pitchFamily="18" charset="0"/>
              </a:rPr>
              <a:t>ППк</a:t>
            </a:r>
            <a:r>
              <a:rPr lang="ru-RU" dirty="0" smtClean="0">
                <a:latin typeface="Constantia" panose="02030602050306030303" pitchFamily="18" charset="0"/>
              </a:rPr>
              <a:t> -учителя начальных классов, учителя предметники </a:t>
            </a:r>
          </a:p>
          <a:p>
            <a:r>
              <a:rPr lang="ru-RU" dirty="0" smtClean="0">
                <a:latin typeface="Constantia" panose="02030602050306030303" pitchFamily="18" charset="0"/>
              </a:rPr>
              <a:t>Председатель </a:t>
            </a:r>
            <a:r>
              <a:rPr lang="ru-RU" dirty="0">
                <a:latin typeface="Constantia" panose="02030602050306030303" pitchFamily="18" charset="0"/>
              </a:rPr>
              <a:t>, заместитель и секретарь – только штатные сотрудники </a:t>
            </a:r>
          </a:p>
          <a:p>
            <a:endParaRPr lang="ru-RU" dirty="0" smtClean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ru-RU" dirty="0" smtClean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7601" y="1066575"/>
            <a:ext cx="5183188" cy="49269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Недопустимо</a:t>
            </a:r>
            <a:endParaRPr lang="ru-RU" dirty="0">
              <a:solidFill>
                <a:srgbClr val="FF0000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1648634"/>
            <a:ext cx="5183188" cy="4541029"/>
          </a:xfrm>
        </p:spPr>
        <p:txBody>
          <a:bodyPr/>
          <a:lstStyle/>
          <a:p>
            <a:r>
              <a:rPr lang="ru-RU" dirty="0" smtClean="0">
                <a:latin typeface="Constantia" panose="02030602050306030303" pitchFamily="18" charset="0"/>
              </a:rPr>
              <a:t>Отсутствие  </a:t>
            </a:r>
            <a:r>
              <a:rPr lang="ru-RU" dirty="0" err="1" smtClean="0">
                <a:latin typeface="Constantia" panose="02030602050306030303" pitchFamily="18" charset="0"/>
              </a:rPr>
              <a:t>ППк</a:t>
            </a:r>
            <a:endParaRPr lang="ru-RU" dirty="0" smtClean="0">
              <a:latin typeface="Constantia" panose="02030602050306030303" pitchFamily="18" charset="0"/>
            </a:endParaRPr>
          </a:p>
          <a:p>
            <a:r>
              <a:rPr lang="ru-RU" dirty="0" err="1" smtClean="0">
                <a:latin typeface="Constantia" panose="02030602050306030303" pitchFamily="18" charset="0"/>
              </a:rPr>
              <a:t>Тьюторов</a:t>
            </a:r>
            <a:r>
              <a:rPr lang="ru-RU" dirty="0">
                <a:latin typeface="Constantia" panose="02030602050306030303" pitchFamily="18" charset="0"/>
              </a:rPr>
              <a:t>, являющихся председателями </a:t>
            </a:r>
            <a:r>
              <a:rPr lang="ru-RU" dirty="0" err="1" smtClean="0">
                <a:latin typeface="Constantia" panose="02030602050306030303" pitchFamily="18" charset="0"/>
              </a:rPr>
              <a:t>ППк</a:t>
            </a:r>
            <a:endParaRPr lang="ru-RU" dirty="0" smtClean="0">
              <a:latin typeface="Constantia" panose="02030602050306030303" pitchFamily="18" charset="0"/>
            </a:endParaRPr>
          </a:p>
          <a:p>
            <a:r>
              <a:rPr lang="ru-RU" dirty="0" smtClean="0">
                <a:latin typeface="Constantia" panose="02030602050306030303" pitchFamily="18" charset="0"/>
              </a:rPr>
              <a:t>Ребенок с заключением ПМПК не рассматривается на </a:t>
            </a:r>
            <a:r>
              <a:rPr lang="ru-RU" dirty="0" err="1" smtClean="0">
                <a:latin typeface="Constantia" panose="02030602050306030303" pitchFamily="18" charset="0"/>
              </a:rPr>
              <a:t>ППк</a:t>
            </a:r>
            <a:endParaRPr lang="ru-RU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53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>
            <a:extLst>
              <a:ext uri="{FF2B5EF4-FFF2-40B4-BE49-F238E27FC236}">
                <a16:creationId xmlns="" xmlns:a16="http://schemas.microsoft.com/office/drawing/2014/main" id="{94DC48E9-2F0E-4594-AF75-1C23AC949004}"/>
              </a:ext>
            </a:extLst>
          </p:cNvPr>
          <p:cNvSpPr/>
          <p:nvPr/>
        </p:nvSpPr>
        <p:spPr>
          <a:xfrm>
            <a:off x="7613955" y="1582215"/>
            <a:ext cx="2860800" cy="2641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Book Antiqua" panose="02040602050305030304" pitchFamily="18" charset="0"/>
              </a:rPr>
              <a:t>ЦПМПК</a:t>
            </a:r>
            <a:endParaRPr lang="ru-RU" sz="2800" dirty="0">
              <a:latin typeface="Book Antiqua" panose="0204060205030503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b="939"/>
          <a:stretch>
            <a:fillRect/>
          </a:stretch>
        </p:blipFill>
        <p:spPr bwMode="auto">
          <a:xfrm>
            <a:off x="139679" y="1143000"/>
            <a:ext cx="5308712" cy="5359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418957" y="1651951"/>
            <a:ext cx="1857388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Коррекционно-развивающая, компенсирующая и логопедическая помощь 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-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более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800</a:t>
            </a:r>
            <a:endParaRPr lang="ru-RU" sz="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76345" y="1988235"/>
            <a:ext cx="1857388" cy="910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>
                <a:solidFill>
                  <a:schemeClr val="tx1"/>
                </a:solidFill>
                <a:latin typeface="Book Antiqua" pitchFamily="18" charset="0"/>
              </a:rPr>
              <a:t>Психолого-медико-педагогическое</a:t>
            </a:r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 обследование детей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более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5000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детей</a:t>
            </a:r>
            <a:endParaRPr lang="ru-RU" sz="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2161" y="3747454"/>
            <a:ext cx="1546760" cy="953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Психолого-педагогическое консультирование:</a:t>
            </a:r>
          </a:p>
          <a:p>
            <a:pPr marL="171450" indent="-171450" algn="ctr">
              <a:buFontTx/>
              <a:buChar char="-"/>
            </a:pP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более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800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детей</a:t>
            </a:r>
            <a:endParaRPr lang="ru-RU" sz="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Более 20000 родителей</a:t>
            </a:r>
            <a:endParaRPr lang="ru-RU" sz="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2884" y="2964913"/>
            <a:ext cx="1453764" cy="708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Оказание медицинской (психиатрической)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помощи детям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более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500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детей</a:t>
            </a:r>
            <a:endParaRPr lang="ru-RU" sz="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5388" y="4647852"/>
            <a:ext cx="1447137" cy="1351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Реализация основных общеобразовательных программ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-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более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детей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с ОВЗ и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детей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инвалидов</a:t>
            </a:r>
            <a:endParaRPr lang="ru-RU" sz="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72917" y="4977991"/>
            <a:ext cx="2681110" cy="1524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Book Antiqua" pitchFamily="18" charset="0"/>
              </a:rPr>
              <a:t>Методическое обеспечение образовательной </a:t>
            </a:r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деятельности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более 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17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мероприятий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для</a:t>
            </a:r>
            <a:r>
              <a:rPr lang="en-US" sz="800" dirty="0" smtClean="0">
                <a:solidFill>
                  <a:schemeClr val="tx1"/>
                </a:solidFill>
                <a:latin typeface="Book Antiqua" pitchFamily="18" charset="0"/>
              </a:rPr>
              <a:t> ОО </a:t>
            </a:r>
            <a:r>
              <a:rPr lang="en-US" sz="800" dirty="0" err="1" smtClean="0">
                <a:solidFill>
                  <a:schemeClr val="tx1"/>
                </a:solidFill>
                <a:latin typeface="Book Antiqua" pitchFamily="18" charset="0"/>
              </a:rPr>
              <a:t>области</a:t>
            </a:r>
            <a:endParaRPr lang="ru-RU" sz="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ru-RU" sz="800" dirty="0" smtClean="0">
                <a:solidFill>
                  <a:schemeClr val="tx1"/>
                </a:solidFill>
                <a:latin typeface="Book Antiqua" pitchFamily="18" charset="0"/>
              </a:rPr>
              <a:t>Ведение баз данным (мониторинги) – более 23</a:t>
            </a:r>
            <a:endParaRPr lang="ru-RU" sz="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884" y="124946"/>
            <a:ext cx="1482262" cy="1322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 descr="https://sun9-22.userapi.com/impf/hKUzUCsmVwt-nQYCqh1u_unTOj547C0MMAuptg/KJXfk3Mj-I8.jpg?size=710x742&amp;quality=95&amp;sign=d86195d1a09fa1327ee85888876ef9f0&amp;type=alb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83038" y="23241"/>
            <a:ext cx="1290210" cy="134836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825676" y="151215"/>
            <a:ext cx="8479859" cy="5271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8000"/>
                </a:solidFill>
                <a:latin typeface="Book Antiqua" pitchFamily="18" charset="0"/>
              </a:rPr>
              <a:t>ГОУ ЯО «Центр помощи детям»</a:t>
            </a:r>
            <a:endParaRPr lang="ru-RU" b="1" dirty="0">
              <a:solidFill>
                <a:srgbClr val="008000"/>
              </a:solidFill>
              <a:latin typeface="Book Antiqua" pitchFamily="18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44C99A9B-BB65-4166-A0E9-C61C6A9C0CD2}"/>
              </a:ext>
            </a:extLst>
          </p:cNvPr>
          <p:cNvSpPr/>
          <p:nvPr/>
        </p:nvSpPr>
        <p:spPr>
          <a:xfrm>
            <a:off x="5496430" y="2171440"/>
            <a:ext cx="2192127" cy="22713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Book Antiqua" panose="02040602050305030304" pitchFamily="18" charset="0"/>
              </a:rPr>
              <a:t>МСО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2D42709F-DBA9-40DF-A739-37054C0DBA64}"/>
              </a:ext>
            </a:extLst>
          </p:cNvPr>
          <p:cNvSpPr/>
          <p:nvPr/>
        </p:nvSpPr>
        <p:spPr>
          <a:xfrm>
            <a:off x="6482985" y="922435"/>
            <a:ext cx="2102072" cy="206461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Book Antiqua" panose="02040602050305030304" pitchFamily="18" charset="0"/>
              </a:rPr>
              <a:t>ППО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D21FADDD-1F37-4E88-AD48-39FF26C15A4C}"/>
              </a:ext>
            </a:extLst>
          </p:cNvPr>
          <p:cNvSpPr/>
          <p:nvPr/>
        </p:nvSpPr>
        <p:spPr>
          <a:xfrm>
            <a:off x="9437679" y="1186438"/>
            <a:ext cx="1605382" cy="14398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Book Antiqua" panose="02040602050305030304" pitchFamily="18" charset="0"/>
              </a:rPr>
              <a:t>Служба помощи родителям</a:t>
            </a:r>
            <a:endParaRPr lang="ru-RU" sz="1400" dirty="0">
              <a:latin typeface="Book Antiqua" panose="0204060205030503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FE670524-D1D0-4F30-86FD-9573BA0D5194}"/>
              </a:ext>
            </a:extLst>
          </p:cNvPr>
          <p:cNvSpPr/>
          <p:nvPr/>
        </p:nvSpPr>
        <p:spPr>
          <a:xfrm>
            <a:off x="9607347" y="2626314"/>
            <a:ext cx="2537472" cy="239602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Book Antiqua" panose="02040602050305030304" pitchFamily="18" charset="0"/>
              </a:rPr>
              <a:t>ШДО</a:t>
            </a:r>
            <a:endParaRPr lang="ru-RU" sz="2800" dirty="0">
              <a:latin typeface="Book Antiqua" panose="02040602050305030304" pitchFamily="18" charset="0"/>
            </a:endParaRPr>
          </a:p>
        </p:txBody>
      </p:sp>
      <p:pic>
        <p:nvPicPr>
          <p:cNvPr id="1026" name="Picture 2" descr="https://pic.onlinewebfonts.com/svg/img_7787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357" y="4007284"/>
            <a:ext cx="4129360" cy="234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Овал 26">
            <a:extLst>
              <a:ext uri="{FF2B5EF4-FFF2-40B4-BE49-F238E27FC236}">
                <a16:creationId xmlns="" xmlns:a16="http://schemas.microsoft.com/office/drawing/2014/main" id="{D21FADDD-1F37-4E88-AD48-39FF26C15A4C}"/>
              </a:ext>
            </a:extLst>
          </p:cNvPr>
          <p:cNvSpPr/>
          <p:nvPr/>
        </p:nvSpPr>
        <p:spPr>
          <a:xfrm>
            <a:off x="7016532" y="2950438"/>
            <a:ext cx="1605382" cy="1439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Book Antiqua" panose="02040602050305030304" pitchFamily="18" charset="0"/>
              </a:rPr>
              <a:t>Отдел метод сопровождения</a:t>
            </a:r>
            <a:endParaRPr lang="ru-RU" sz="1400" dirty="0">
              <a:latin typeface="Book Antiqua" panose="0204060205030503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 bwMode="auto">
          <a:xfrm>
            <a:off x="7611680" y="5294193"/>
            <a:ext cx="2071689" cy="928687"/>
          </a:xfrm>
          <a:prstGeom prst="roundRect">
            <a:avLst/>
          </a:prstGeom>
          <a:solidFill>
            <a:schemeClr val="accent1"/>
          </a:solidFill>
          <a:ln w="44450" cmpd="dbl"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152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сотрудника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29454" y="1420246"/>
            <a:ext cx="1241464" cy="258871"/>
          </a:xfrm>
          <a:prstGeom prst="roundRect">
            <a:avLst/>
          </a:prstGeom>
          <a:noFill/>
          <a:ln w="44450" cmpd="dbl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ru-RU" sz="1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Более 30 </a:t>
            </a:r>
            <a:r>
              <a:rPr lang="ru-RU" sz="12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</a:t>
            </a:r>
          </a:p>
        </p:txBody>
      </p:sp>
    </p:spTree>
    <p:extLst>
      <p:ext uri="{BB962C8B-B14F-4D97-AF65-F5344CB8AC3E}">
        <p14:creationId xmlns:p14="http://schemas.microsoft.com/office/powerpoint/2010/main" val="3174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8000"/>
                </a:solidFill>
                <a:latin typeface="Book Antiqua" pitchFamily="18" charset="0"/>
                <a:ea typeface="+mn-ea"/>
                <a:cs typeface="+mn-cs"/>
              </a:rPr>
              <a:t>Взаимосвязь ЦПМПК  и </a:t>
            </a:r>
            <a:r>
              <a:rPr lang="ru-RU" b="1" dirty="0" err="1" smtClean="0">
                <a:solidFill>
                  <a:srgbClr val="008000"/>
                </a:solidFill>
                <a:latin typeface="Book Antiqua" pitchFamily="18" charset="0"/>
                <a:ea typeface="+mn-ea"/>
                <a:cs typeface="+mn-cs"/>
              </a:rPr>
              <a:t>ППк</a:t>
            </a:r>
            <a:endParaRPr lang="ru-RU" b="1" dirty="0">
              <a:solidFill>
                <a:srgbClr val="008000"/>
              </a:solidFill>
              <a:latin typeface="Book Antiqua" pitchFamily="18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dirty="0" smtClean="0">
                <a:latin typeface="Constantia" panose="02030602050306030303" pitchFamily="18" charset="0"/>
              </a:rPr>
              <a:t>6316 детей смотрит в  год ЦПМПК</a:t>
            </a:r>
          </a:p>
          <a:p>
            <a:r>
              <a:rPr lang="ru-RU" sz="4000" dirty="0" smtClean="0">
                <a:latin typeface="Constantia" panose="02030602050306030303" pitchFamily="18" charset="0"/>
              </a:rPr>
              <a:t>4980 – ОВЗ </a:t>
            </a:r>
            <a:r>
              <a:rPr lang="ru-RU" sz="4000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(1336 ОВЗ не выявлено)</a:t>
            </a:r>
          </a:p>
          <a:p>
            <a:pPr lvl="1"/>
            <a:r>
              <a:rPr lang="ru-RU" sz="3600" dirty="0" smtClean="0">
                <a:latin typeface="Constantia" panose="02030602050306030303" pitchFamily="18" charset="0"/>
              </a:rPr>
              <a:t>2273 </a:t>
            </a:r>
            <a:r>
              <a:rPr lang="ru-RU" sz="3600" dirty="0">
                <a:latin typeface="Constantia" panose="02030602050306030303" pitchFamily="18" charset="0"/>
              </a:rPr>
              <a:t>ш</a:t>
            </a:r>
            <a:r>
              <a:rPr lang="ru-RU" sz="3600" dirty="0" smtClean="0">
                <a:latin typeface="Constantia" panose="02030602050306030303" pitchFamily="18" charset="0"/>
              </a:rPr>
              <a:t>кола</a:t>
            </a:r>
          </a:p>
          <a:p>
            <a:pPr lvl="1"/>
            <a:r>
              <a:rPr lang="ru-RU" sz="3600" dirty="0" smtClean="0">
                <a:latin typeface="Constantia" panose="02030602050306030303" pitchFamily="18" charset="0"/>
              </a:rPr>
              <a:t>2484 детский сад</a:t>
            </a:r>
          </a:p>
          <a:p>
            <a:r>
              <a:rPr lang="ru-RU" sz="4000" dirty="0" smtClean="0">
                <a:latin typeface="Constantia" panose="02030602050306030303" pitchFamily="18" charset="0"/>
              </a:rPr>
              <a:t>2273 ОВЗ:</a:t>
            </a:r>
          </a:p>
          <a:p>
            <a:pPr lvl="1"/>
            <a:r>
              <a:rPr lang="ru-RU" sz="3600" dirty="0" smtClean="0">
                <a:latin typeface="Constantia" panose="02030602050306030303" pitchFamily="18" charset="0"/>
              </a:rPr>
              <a:t>1120 – начальная школа</a:t>
            </a:r>
          </a:p>
          <a:p>
            <a:pPr lvl="1"/>
            <a:r>
              <a:rPr lang="ru-RU" sz="3600" dirty="0" smtClean="0">
                <a:latin typeface="Constantia" panose="02030602050306030303" pitchFamily="18" charset="0"/>
              </a:rPr>
              <a:t>1087 - основная школа</a:t>
            </a:r>
          </a:p>
          <a:p>
            <a:pPr lvl="1"/>
            <a:r>
              <a:rPr lang="ru-RU" sz="3600" dirty="0" smtClean="0">
                <a:latin typeface="Constantia" panose="02030602050306030303" pitchFamily="18" charset="0"/>
              </a:rPr>
              <a:t>62 - средняя школа</a:t>
            </a:r>
            <a:endParaRPr lang="ru-RU" sz="3600" dirty="0">
              <a:latin typeface="Constantia" panose="0203060205030603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9022863">
            <a:off x="7933037" y="3715265"/>
            <a:ext cx="3072714" cy="149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Ситуацию мог изменить </a:t>
            </a:r>
            <a:r>
              <a:rPr lang="ru-RU" sz="3200" dirty="0" err="1" smtClean="0">
                <a:solidFill>
                  <a:srgbClr val="C00000"/>
                </a:solidFill>
                <a:latin typeface="Constantia" panose="02030602050306030303" pitchFamily="18" charset="0"/>
              </a:rPr>
              <a:t>ППк</a:t>
            </a:r>
            <a:endParaRPr lang="ru-RU" sz="3200" dirty="0">
              <a:solidFill>
                <a:srgbClr val="C0000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33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896" y="365126"/>
            <a:ext cx="9590903" cy="111768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Constantia" panose="02030602050306030303" pitchFamily="18" charset="0"/>
              </a:rPr>
              <a:t>Распоряжение Министерства просвещения РФ от 9 сентября 2019 г. N Р-93 "Об утверждении примерного Положения о психолого-педагогическом консилиуме образовательной организации</a:t>
            </a:r>
            <a:r>
              <a:rPr lang="ru-RU" sz="2000" dirty="0" smtClean="0">
                <a:latin typeface="Constantia" panose="02030602050306030303" pitchFamily="18" charset="0"/>
              </a:rPr>
              <a:t>"</a:t>
            </a:r>
            <a:endParaRPr lang="ru-RU" sz="2000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2812"/>
            <a:ext cx="10515600" cy="469415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rgbClr val="C00000"/>
                </a:solidFill>
                <a:latin typeface="Constantia" panose="02030602050306030303" pitchFamily="18" charset="0"/>
              </a:rPr>
              <a:t>Руководителям</a:t>
            </a:r>
            <a:r>
              <a:rPr lang="ru-RU" sz="1600" dirty="0">
                <a:latin typeface="Constantia" panose="02030602050306030303" pitchFamily="18" charset="0"/>
              </a:rPr>
              <a:t> органов государственной власти субъектов Российской Федерации, осуществляющих государственное управление в сфере образования, </a:t>
            </a:r>
            <a:r>
              <a:rPr lang="ru-RU" sz="1600" dirty="0">
                <a:solidFill>
                  <a:srgbClr val="C00000"/>
                </a:solidFill>
                <a:latin typeface="Constantia" panose="02030602050306030303" pitchFamily="18" charset="0"/>
              </a:rPr>
              <a:t>организовать работу организаций</a:t>
            </a:r>
            <a:r>
              <a:rPr lang="ru-RU" sz="1600" dirty="0">
                <a:latin typeface="Constantia" panose="02030602050306030303" pitchFamily="18" charset="0"/>
              </a:rPr>
              <a:t>, осуществляющих образовательную деятельность, </a:t>
            </a:r>
            <a:r>
              <a:rPr lang="ru-RU" sz="1600" dirty="0">
                <a:solidFill>
                  <a:srgbClr val="C00000"/>
                </a:solidFill>
                <a:latin typeface="Constantia" panose="02030602050306030303" pitchFamily="18" charset="0"/>
              </a:rPr>
              <a:t>по созданию и обеспечению функционирования психолого-педагогических консилиумов</a:t>
            </a:r>
            <a:r>
              <a:rPr lang="ru-RU" sz="1600" dirty="0">
                <a:latin typeface="Constantia" panose="02030602050306030303" pitchFamily="18" charset="0"/>
              </a:rPr>
              <a:t> в </a:t>
            </a:r>
            <a:r>
              <a:rPr lang="ru-RU" sz="1600" dirty="0" smtClean="0">
                <a:latin typeface="Constantia" panose="02030602050306030303" pitchFamily="18" charset="0"/>
              </a:rPr>
              <a:t>соответствии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Constantia" panose="02030602050306030303" pitchFamily="18" charset="0"/>
              </a:rPr>
              <a:t>2.1. </a:t>
            </a:r>
            <a:r>
              <a:rPr lang="ru-RU" sz="1600" dirty="0" err="1">
                <a:latin typeface="Constantia" panose="02030602050306030303" pitchFamily="18" charset="0"/>
              </a:rPr>
              <a:t>ППк</a:t>
            </a:r>
            <a:r>
              <a:rPr lang="ru-RU" sz="1600" dirty="0">
                <a:latin typeface="Constantia" panose="02030602050306030303" pitchFamily="18" charset="0"/>
              </a:rPr>
              <a:t> создается на базе Организации любого типа независимо от ее организационно-правовой формы приказом руководителя Организации.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Constantia" panose="02030602050306030303" pitchFamily="18" charset="0"/>
              </a:rPr>
              <a:t>Для организации деятельности </a:t>
            </a:r>
            <a:r>
              <a:rPr lang="ru-RU" sz="1600" dirty="0" err="1">
                <a:latin typeface="Constantia" panose="02030602050306030303" pitchFamily="18" charset="0"/>
              </a:rPr>
              <a:t>ППк</a:t>
            </a:r>
            <a:r>
              <a:rPr lang="ru-RU" sz="1600" dirty="0">
                <a:latin typeface="Constantia" panose="02030602050306030303" pitchFamily="18" charset="0"/>
              </a:rPr>
              <a:t> в Организации оформляются</a:t>
            </a:r>
            <a:r>
              <a:rPr lang="ru-RU" sz="1600" dirty="0" smtClean="0">
                <a:latin typeface="Constantia" panose="02030602050306030303" pitchFamily="18" charset="0"/>
              </a:rPr>
              <a:t>: приказ </a:t>
            </a:r>
            <a:r>
              <a:rPr lang="ru-RU" sz="1600" dirty="0">
                <a:latin typeface="Constantia" panose="02030602050306030303" pitchFamily="18" charset="0"/>
              </a:rPr>
              <a:t>руководителя Организации о </a:t>
            </a:r>
            <a:r>
              <a:rPr lang="ru-RU" sz="1600" dirty="0">
                <a:solidFill>
                  <a:srgbClr val="C00000"/>
                </a:solidFill>
                <a:latin typeface="Constantia" panose="02030602050306030303" pitchFamily="18" charset="0"/>
              </a:rPr>
              <a:t>создании</a:t>
            </a:r>
            <a:r>
              <a:rPr lang="ru-RU" sz="1600" dirty="0">
                <a:latin typeface="Constantia" panose="02030602050306030303" pitchFamily="18" charset="0"/>
              </a:rPr>
              <a:t> </a:t>
            </a:r>
            <a:r>
              <a:rPr lang="ru-RU" sz="1600" dirty="0" err="1">
                <a:latin typeface="Constantia" panose="02030602050306030303" pitchFamily="18" charset="0"/>
              </a:rPr>
              <a:t>ППк</a:t>
            </a:r>
            <a:r>
              <a:rPr lang="ru-RU" sz="1600" dirty="0">
                <a:latin typeface="Constantia" panose="02030602050306030303" pitchFamily="18" charset="0"/>
              </a:rPr>
              <a:t> с утверждением </a:t>
            </a:r>
            <a:r>
              <a:rPr lang="ru-RU" sz="1600" dirty="0">
                <a:solidFill>
                  <a:srgbClr val="C00000"/>
                </a:solidFill>
                <a:latin typeface="Constantia" panose="02030602050306030303" pitchFamily="18" charset="0"/>
              </a:rPr>
              <a:t>состава</a:t>
            </a:r>
            <a:r>
              <a:rPr lang="ru-RU" sz="1600" dirty="0">
                <a:latin typeface="Constantia" panose="02030602050306030303" pitchFamily="18" charset="0"/>
              </a:rPr>
              <a:t> </a:t>
            </a:r>
            <a:r>
              <a:rPr lang="ru-RU" sz="1600" dirty="0" err="1">
                <a:latin typeface="Constantia" panose="02030602050306030303" pitchFamily="18" charset="0"/>
              </a:rPr>
              <a:t>ППк</a:t>
            </a:r>
            <a:r>
              <a:rPr lang="ru-RU" sz="1600" dirty="0">
                <a:latin typeface="Constantia" panose="02030602050306030303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Constantia" panose="02030602050306030303" pitchFamily="18" charset="0"/>
              </a:rPr>
              <a:t>2.3. </a:t>
            </a:r>
            <a:r>
              <a:rPr lang="ru-RU" sz="1600" dirty="0">
                <a:solidFill>
                  <a:srgbClr val="C00000"/>
                </a:solidFill>
                <a:latin typeface="Constantia" panose="02030602050306030303" pitchFamily="18" charset="0"/>
              </a:rPr>
              <a:t>Общее руководство </a:t>
            </a:r>
            <a:r>
              <a:rPr lang="ru-RU" sz="1600" dirty="0">
                <a:latin typeface="Constantia" panose="02030602050306030303" pitchFamily="18" charset="0"/>
              </a:rPr>
              <a:t>деятельностью </a:t>
            </a:r>
            <a:r>
              <a:rPr lang="ru-RU" sz="1600" dirty="0" err="1">
                <a:latin typeface="Constantia" panose="02030602050306030303" pitchFamily="18" charset="0"/>
              </a:rPr>
              <a:t>ППк</a:t>
            </a:r>
            <a:r>
              <a:rPr lang="ru-RU" sz="1600" dirty="0">
                <a:latin typeface="Constantia" panose="02030602050306030303" pitchFamily="18" charset="0"/>
              </a:rPr>
              <a:t> возлагается </a:t>
            </a:r>
            <a:r>
              <a:rPr lang="ru-RU" sz="1600" dirty="0">
                <a:solidFill>
                  <a:srgbClr val="C00000"/>
                </a:solidFill>
                <a:latin typeface="Constantia" panose="02030602050306030303" pitchFamily="18" charset="0"/>
              </a:rPr>
              <a:t>на руководителя </a:t>
            </a:r>
            <a:r>
              <a:rPr lang="ru-RU" sz="1600" dirty="0">
                <a:latin typeface="Constantia" panose="02030602050306030303" pitchFamily="18" charset="0"/>
              </a:rPr>
              <a:t>Организации</a:t>
            </a:r>
            <a:r>
              <a:rPr lang="ru-RU" sz="1600" dirty="0" smtClean="0">
                <a:latin typeface="Constantia" panose="02030602050306030303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Constantia" panose="02030602050306030303" pitchFamily="18" charset="0"/>
              </a:rPr>
              <a:t>2.4. Состав </a:t>
            </a:r>
            <a:r>
              <a:rPr lang="ru-RU" sz="1600" dirty="0" err="1">
                <a:latin typeface="Constantia" panose="02030602050306030303" pitchFamily="18" charset="0"/>
              </a:rPr>
              <a:t>ППк</a:t>
            </a:r>
            <a:r>
              <a:rPr lang="ru-RU" sz="1600" dirty="0">
                <a:latin typeface="Constantia" panose="02030602050306030303" pitchFamily="18" charset="0"/>
              </a:rPr>
              <a:t>: </a:t>
            </a:r>
            <a:endParaRPr lang="ru-RU" sz="1600" dirty="0" smtClean="0">
              <a:latin typeface="Constantia" panose="02030602050306030303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ru-RU" sz="12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председатель</a:t>
            </a:r>
            <a:r>
              <a:rPr lang="ru-RU" sz="1200" dirty="0" smtClean="0">
                <a:latin typeface="Constantia" panose="02030602050306030303" pitchFamily="18" charset="0"/>
              </a:rPr>
              <a:t> </a:t>
            </a:r>
            <a:r>
              <a:rPr lang="ru-RU" sz="1200" dirty="0" err="1">
                <a:latin typeface="Constantia" panose="02030602050306030303" pitchFamily="18" charset="0"/>
              </a:rPr>
              <a:t>ППк</a:t>
            </a:r>
            <a:r>
              <a:rPr lang="ru-RU" sz="1200" dirty="0">
                <a:latin typeface="Constantia" panose="02030602050306030303" pitchFamily="18" charset="0"/>
              </a:rPr>
              <a:t> - заместитель руководителя Организации, </a:t>
            </a:r>
            <a:endParaRPr lang="ru-RU" sz="1200" dirty="0" smtClean="0">
              <a:latin typeface="Constantia" panose="02030602050306030303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ru-RU" sz="12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заместитель</a:t>
            </a:r>
            <a:r>
              <a:rPr lang="ru-RU" sz="1200" dirty="0" smtClean="0">
                <a:latin typeface="Constantia" panose="02030602050306030303" pitchFamily="18" charset="0"/>
              </a:rPr>
              <a:t> </a:t>
            </a:r>
            <a:r>
              <a:rPr lang="ru-RU" sz="1200" dirty="0">
                <a:latin typeface="Constantia" panose="02030602050306030303" pitchFamily="18" charset="0"/>
              </a:rPr>
              <a:t>председателя </a:t>
            </a:r>
            <a:r>
              <a:rPr lang="ru-RU" sz="1200" dirty="0" err="1">
                <a:latin typeface="Constantia" panose="02030602050306030303" pitchFamily="18" charset="0"/>
              </a:rPr>
              <a:t>ППк</a:t>
            </a:r>
            <a:r>
              <a:rPr lang="ru-RU" sz="1200" dirty="0">
                <a:latin typeface="Constantia" panose="02030602050306030303" pitchFamily="18" charset="0"/>
              </a:rPr>
              <a:t> (определенный из числа членов </a:t>
            </a:r>
            <a:r>
              <a:rPr lang="ru-RU" sz="1200" dirty="0" err="1">
                <a:latin typeface="Constantia" panose="02030602050306030303" pitchFamily="18" charset="0"/>
              </a:rPr>
              <a:t>ППк</a:t>
            </a:r>
            <a:r>
              <a:rPr lang="ru-RU" sz="1200" dirty="0">
                <a:latin typeface="Constantia" panose="02030602050306030303" pitchFamily="18" charset="0"/>
              </a:rPr>
              <a:t> при необходимости), педагог-психолог, учитель-логопед, учитель-дефектолог, социальный педагог, </a:t>
            </a:r>
            <a:endParaRPr lang="ru-RU" sz="1200" dirty="0" smtClean="0">
              <a:latin typeface="Constantia" panose="02030602050306030303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ru-RU" sz="12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секретарь</a:t>
            </a:r>
            <a:r>
              <a:rPr lang="ru-RU" sz="1200" dirty="0" smtClean="0">
                <a:latin typeface="Constantia" panose="02030602050306030303" pitchFamily="18" charset="0"/>
              </a:rPr>
              <a:t> </a:t>
            </a:r>
            <a:r>
              <a:rPr lang="ru-RU" sz="1200" dirty="0" err="1">
                <a:latin typeface="Constantia" panose="02030602050306030303" pitchFamily="18" charset="0"/>
              </a:rPr>
              <a:t>ППк</a:t>
            </a:r>
            <a:r>
              <a:rPr lang="ru-RU" sz="1200" dirty="0">
                <a:latin typeface="Constantia" panose="02030602050306030303" pitchFamily="18" charset="0"/>
              </a:rPr>
              <a:t> (определенный из числа членов </a:t>
            </a:r>
            <a:r>
              <a:rPr lang="ru-RU" sz="1200" dirty="0" err="1">
                <a:latin typeface="Constantia" panose="02030602050306030303" pitchFamily="18" charset="0"/>
              </a:rPr>
              <a:t>ППк</a:t>
            </a:r>
            <a:r>
              <a:rPr lang="ru-RU" sz="1200" dirty="0" smtClean="0">
                <a:latin typeface="Constantia" panose="02030602050306030303" pitchFamily="18" charset="0"/>
              </a:rPr>
              <a:t>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Constantia" panose="02030602050306030303" pitchFamily="18" charset="0"/>
              </a:rPr>
              <a:t>Коллегиальное заключение </a:t>
            </a:r>
            <a:r>
              <a:rPr lang="ru-RU" sz="1600" dirty="0" err="1">
                <a:latin typeface="Constantia" panose="02030602050306030303" pitchFamily="18" charset="0"/>
              </a:rPr>
              <a:t>ППк</a:t>
            </a:r>
            <a:r>
              <a:rPr lang="ru-RU" sz="1600" dirty="0">
                <a:latin typeface="Constantia" panose="02030602050306030303" pitchFamily="18" charset="0"/>
              </a:rPr>
              <a:t> доводится до сведения родителей (законных представителей) в день проведения заседания</a:t>
            </a:r>
            <a:r>
              <a:rPr lang="ru-RU" sz="1600" dirty="0" smtClean="0">
                <a:latin typeface="Constantia" panose="02030602050306030303" pitchFamily="18" charset="0"/>
              </a:rPr>
              <a:t>. В </a:t>
            </a:r>
            <a:r>
              <a:rPr lang="ru-RU" sz="1600" dirty="0">
                <a:latin typeface="Constantia" panose="02030602050306030303" pitchFamily="18" charset="0"/>
              </a:rPr>
              <a:t>случае несогласия родителей (законных представителей) обучающегося с коллегиальным заключением </a:t>
            </a:r>
            <a:r>
              <a:rPr lang="ru-RU" sz="1600" dirty="0" err="1">
                <a:latin typeface="Constantia" panose="02030602050306030303" pitchFamily="18" charset="0"/>
              </a:rPr>
              <a:t>ППк</a:t>
            </a:r>
            <a:r>
              <a:rPr lang="ru-RU" sz="1600" dirty="0">
                <a:latin typeface="Constantia" panose="02030602050306030303" pitchFamily="18" charset="0"/>
              </a:rPr>
              <a:t> они выражают свое мнение в письменной форме в соответствующем разделе заключения </a:t>
            </a:r>
            <a:r>
              <a:rPr lang="ru-RU" sz="1600" dirty="0" err="1">
                <a:latin typeface="Constantia" panose="02030602050306030303" pitchFamily="18" charset="0"/>
              </a:rPr>
              <a:t>ППк</a:t>
            </a:r>
            <a:r>
              <a:rPr lang="ru-RU" sz="1600" dirty="0">
                <a:latin typeface="Constantia" panose="02030602050306030303" pitchFamily="18" charset="0"/>
              </a:rPr>
              <a:t>, а образовательный процесс осуществляется по ранее определенному образовательному маршруту в соответствии с соответствующим федеральным государственным образовательным стандартом</a:t>
            </a:r>
            <a:r>
              <a:rPr lang="ru-RU" sz="1600" dirty="0" smtClean="0">
                <a:latin typeface="Constantia" panose="02030602050306030303" pitchFamily="18" charset="0"/>
              </a:rPr>
              <a:t>.</a:t>
            </a:r>
          </a:p>
          <a:p>
            <a:endParaRPr lang="ru-RU" sz="1600" dirty="0"/>
          </a:p>
          <a:p>
            <a:endParaRPr lang="ru-RU" sz="1600" dirty="0" smtClean="0">
              <a:latin typeface="Constantia" panose="02030602050306030303" pitchFamily="18" charset="0"/>
            </a:endParaRPr>
          </a:p>
          <a:p>
            <a:endParaRPr lang="ru-RU" sz="1600" dirty="0">
              <a:latin typeface="Constantia" panose="02030602050306030303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324" y="230188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8705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896" y="365125"/>
            <a:ext cx="9590903" cy="1325563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Constantia" panose="02030602050306030303" pitchFamily="18" charset="0"/>
              </a:rPr>
              <a:t>Распоряжение Министерства просвещения РФ от 9 сентября 2019 г. N Р-93 "Об утверждении примерного Положения о психолого-педагогическом консилиуме образовательной организации</a:t>
            </a:r>
            <a:r>
              <a:rPr lang="ru-RU" sz="2000" dirty="0" smtClean="0">
                <a:latin typeface="Constantia" panose="02030602050306030303" pitchFamily="18" charset="0"/>
              </a:rPr>
              <a:t>"</a:t>
            </a:r>
            <a:endParaRPr lang="ru-RU" sz="2000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latin typeface="Constantia" panose="02030602050306030303" pitchFamily="18" charset="0"/>
              </a:rPr>
              <a:t>3.2. Заседания </a:t>
            </a:r>
            <a:r>
              <a:rPr lang="ru-RU" sz="1900" dirty="0" err="1" smtClean="0">
                <a:latin typeface="Constantia" panose="02030602050306030303" pitchFamily="18" charset="0"/>
              </a:rPr>
              <a:t>ППк</a:t>
            </a:r>
            <a:r>
              <a:rPr lang="ru-RU" sz="1900" dirty="0" smtClean="0">
                <a:latin typeface="Constantia" panose="02030602050306030303" pitchFamily="18" charset="0"/>
              </a:rPr>
              <a:t> подразделяются на </a:t>
            </a:r>
            <a:r>
              <a:rPr lang="ru-RU" sz="19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плановые и внеплановые</a:t>
            </a:r>
            <a:r>
              <a:rPr lang="ru-RU" sz="1900" dirty="0" smtClean="0">
                <a:latin typeface="Constantia" panose="02030602050306030303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latin typeface="Constantia" panose="02030602050306030303" pitchFamily="18" charset="0"/>
              </a:rPr>
              <a:t>3.3. </a:t>
            </a:r>
            <a:r>
              <a:rPr lang="ru-RU" sz="19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Плановые заседания </a:t>
            </a:r>
            <a:r>
              <a:rPr lang="ru-RU" sz="1900" dirty="0" err="1" smtClean="0">
                <a:latin typeface="Constantia" panose="02030602050306030303" pitchFamily="18" charset="0"/>
              </a:rPr>
              <a:t>ППк</a:t>
            </a:r>
            <a:r>
              <a:rPr lang="ru-RU" sz="1900" dirty="0" smtClean="0">
                <a:latin typeface="Constantia" panose="02030602050306030303" pitchFamily="18" charset="0"/>
              </a:rPr>
              <a:t> проводятся в соответствии с графиком проведения, но </a:t>
            </a:r>
            <a:r>
              <a:rPr lang="ru-RU" sz="19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не реже одного раза в полугодие</a:t>
            </a:r>
            <a:r>
              <a:rPr lang="ru-RU" sz="1900" dirty="0" smtClean="0">
                <a:latin typeface="Constantia" panose="02030602050306030303" pitchFamily="18" charset="0"/>
              </a:rPr>
              <a:t>, для оценки динамики обучения и коррекции для внесения (при необходимости) изменений и дополнений в рекомендации по </a:t>
            </a:r>
            <a:r>
              <a:rPr lang="ru-RU" sz="19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организации психолого-педагогического сопровождения обучающихся</a:t>
            </a:r>
            <a:r>
              <a:rPr lang="ru-RU" sz="1900" dirty="0" smtClean="0">
                <a:latin typeface="Constantia" panose="02030602050306030303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latin typeface="Constantia" panose="02030602050306030303" pitchFamily="18" charset="0"/>
              </a:rPr>
              <a:t>3.4. </a:t>
            </a:r>
            <a:r>
              <a:rPr lang="ru-RU" sz="19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Внеплановые заседания </a:t>
            </a:r>
            <a:r>
              <a:rPr lang="ru-RU" sz="1900" dirty="0" err="1" smtClean="0">
                <a:latin typeface="Constantia" panose="02030602050306030303" pitchFamily="18" charset="0"/>
              </a:rPr>
              <a:t>ППк</a:t>
            </a:r>
            <a:r>
              <a:rPr lang="ru-RU" sz="1900" dirty="0" smtClean="0">
                <a:latin typeface="Constantia" panose="02030602050306030303" pitchFamily="18" charset="0"/>
              </a:rPr>
              <a:t> проводятся: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при зачислении нового обучающегося, нуждающегося в психолого-педагогическом сопровождении;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при отрицательной (положительной) динамике обучения и развития обучающегося;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при возникновении новых обстоятельств, влияющих на обучение и развитие обучающегося в соответствии с запросами родителей (законных представителей) обучающегося, педагогических и руководящих работников Организации;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с целью решения конфликтных ситуаций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и других случаях.</a:t>
            </a:r>
          </a:p>
          <a:p>
            <a:endParaRPr lang="ru-RU" sz="1600" dirty="0">
              <a:latin typeface="Constantia" panose="02030602050306030303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324" y="230188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78170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896" y="365125"/>
            <a:ext cx="9590903" cy="1325563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Constantia" panose="02030602050306030303" pitchFamily="18" charset="0"/>
              </a:rPr>
              <a:t>Распоряжение Министерства просвещения РФ от 9 сентября 2019 г. N Р-93 "Об утверждении примерного Положения о психолого-педагогическом консилиуме образовательной организации</a:t>
            </a:r>
            <a:r>
              <a:rPr lang="ru-RU" sz="2000" dirty="0" smtClean="0">
                <a:latin typeface="Constantia" panose="02030602050306030303" pitchFamily="18" charset="0"/>
              </a:rPr>
              <a:t>"</a:t>
            </a:r>
            <a:endParaRPr lang="ru-RU" sz="2000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latin typeface="Constantia" panose="02030602050306030303" pitchFamily="18" charset="0"/>
              </a:rPr>
              <a:t>3.7. Специалисты, включенные в состав </a:t>
            </a:r>
            <a:r>
              <a:rPr lang="ru-RU" sz="1900" dirty="0" err="1" smtClean="0">
                <a:latin typeface="Constantia" panose="02030602050306030303" pitchFamily="18" charset="0"/>
              </a:rPr>
              <a:t>ППк</a:t>
            </a:r>
            <a:r>
              <a:rPr lang="ru-RU" sz="1900" dirty="0" smtClean="0">
                <a:latin typeface="Constantia" panose="02030602050306030303" pitchFamily="18" charset="0"/>
              </a:rPr>
              <a:t>, выполняют работу в рамках основного рабочего времени, составляя индивидуальный план работы в соответствии с планом заседаний </a:t>
            </a:r>
            <a:r>
              <a:rPr lang="ru-RU" sz="1900" dirty="0" err="1" smtClean="0">
                <a:latin typeface="Constantia" panose="02030602050306030303" pitchFamily="18" charset="0"/>
              </a:rPr>
              <a:t>ППк</a:t>
            </a:r>
            <a:r>
              <a:rPr lang="ru-RU" sz="1900" dirty="0" smtClean="0">
                <a:latin typeface="Constantia" panose="02030602050306030303" pitchFamily="18" charset="0"/>
              </a:rPr>
              <a:t>, а также запросами участников образовательных отношений на обследование и организацию комплексного сопровождения обучающихся.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Специалистам </a:t>
            </a:r>
            <a:r>
              <a:rPr lang="ru-RU" sz="1900" dirty="0" err="1" smtClean="0">
                <a:solidFill>
                  <a:srgbClr val="C00000"/>
                </a:solidFill>
                <a:latin typeface="Constantia" panose="02030602050306030303" pitchFamily="18" charset="0"/>
              </a:rPr>
              <a:t>ППк</a:t>
            </a:r>
            <a:r>
              <a:rPr lang="ru-RU" sz="1900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 за увеличение объема работ устанавливается доплата, размер которой определяется Организацией самостоятельно</a:t>
            </a:r>
            <a:r>
              <a:rPr lang="ru-RU" sz="1900" dirty="0" smtClean="0">
                <a:latin typeface="Constantia" panose="02030602050306030303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latin typeface="Constantia" panose="02030602050306030303" pitchFamily="18" charset="0"/>
              </a:rPr>
              <a:t>5.1. Рекомендации </a:t>
            </a:r>
            <a:r>
              <a:rPr lang="ru-RU" sz="1900" dirty="0" err="1" smtClean="0">
                <a:latin typeface="Constantia" panose="02030602050306030303" pitchFamily="18" charset="0"/>
              </a:rPr>
              <a:t>ППк</a:t>
            </a:r>
            <a:r>
              <a:rPr lang="ru-RU" sz="1900" dirty="0" smtClean="0">
                <a:latin typeface="Constantia" panose="02030602050306030303" pitchFamily="18" charset="0"/>
              </a:rPr>
              <a:t> по организации психолого-педагогического сопровождения обучающегося с ограниченными возможностями здоровья конкретизируют, дополняют рекомендации ПМПК и могут включать в том числе: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разработку адаптированной основной общеобразовательной программы;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разработку индивидуального учебного плана обучающегося;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адаптацию учебных и контрольно-измерительных материалов;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предоставление услуг </a:t>
            </a:r>
            <a:r>
              <a:rPr lang="ru-RU" sz="1500" dirty="0" err="1" smtClean="0">
                <a:latin typeface="Constantia" panose="02030602050306030303" pitchFamily="18" charset="0"/>
              </a:rPr>
              <a:t>тьютора</a:t>
            </a:r>
            <a:r>
              <a:rPr lang="ru-RU" sz="1500" dirty="0" smtClean="0">
                <a:latin typeface="Constantia" panose="02030602050306030303" pitchFamily="18" charset="0"/>
              </a:rPr>
              <a:t>, ассистента (помощника), оказывающего обучающемуся необходимую техническую помощь,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услуг по </a:t>
            </a:r>
            <a:r>
              <a:rPr lang="ru-RU" sz="1500" dirty="0" err="1" smtClean="0">
                <a:latin typeface="Constantia" panose="02030602050306030303" pitchFamily="18" charset="0"/>
              </a:rPr>
              <a:t>сурдопереводу</a:t>
            </a:r>
            <a:r>
              <a:rPr lang="ru-RU" sz="1500" dirty="0" smtClean="0">
                <a:latin typeface="Constantia" panose="02030602050306030303" pitchFamily="18" charset="0"/>
              </a:rPr>
              <a:t>, </a:t>
            </a:r>
            <a:r>
              <a:rPr lang="ru-RU" sz="1500" dirty="0" err="1" smtClean="0">
                <a:latin typeface="Constantia" panose="02030602050306030303" pitchFamily="18" charset="0"/>
              </a:rPr>
              <a:t>тифлопереводу</a:t>
            </a:r>
            <a:r>
              <a:rPr lang="ru-RU" sz="1500" dirty="0" smtClean="0">
                <a:latin typeface="Constantia" panose="02030602050306030303" pitchFamily="18" charset="0"/>
              </a:rPr>
              <a:t>, </a:t>
            </a:r>
            <a:r>
              <a:rPr lang="ru-RU" sz="1500" dirty="0" err="1" smtClean="0">
                <a:latin typeface="Constantia" panose="02030602050306030303" pitchFamily="18" charset="0"/>
              </a:rPr>
              <a:t>тифлосурдопереводу</a:t>
            </a:r>
            <a:r>
              <a:rPr lang="ru-RU" sz="1500" dirty="0" smtClean="0">
                <a:latin typeface="Constantia" panose="02030602050306030303" pitchFamily="18" charset="0"/>
              </a:rPr>
              <a:t> (индивидуально или на группу обучающихся), в том числе на период адаптации обучающегося в Организации/учебную четверть, полугодие, учебный год/на постоянной основе.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>
                <a:latin typeface="Constantia" panose="02030602050306030303" pitchFamily="18" charset="0"/>
              </a:rPr>
              <a:t>другие условия психолого-педагогического сопровождения в рамках компетенции Организации.</a:t>
            </a:r>
            <a:endParaRPr lang="ru-RU" sz="1600" dirty="0" smtClean="0">
              <a:latin typeface="Constantia" panose="02030602050306030303" pitchFamily="18" charset="0"/>
            </a:endParaRPr>
          </a:p>
          <a:p>
            <a:endParaRPr lang="ru-RU" sz="1600" dirty="0">
              <a:latin typeface="Constantia" panose="02030602050306030303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324" y="230188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22827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68E8F9-C8F7-4C8A-AC9A-9483EEB2B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53658"/>
            <a:ext cx="8928099" cy="3693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6600"/>
                </a:solidFill>
                <a:latin typeface="Book Antiqua" panose="02040602050305030304" pitchFamily="18" charset="0"/>
              </a:rPr>
              <a:t>Структура  и задачи </a:t>
            </a:r>
            <a:r>
              <a:rPr lang="ru-RU" dirty="0" err="1" smtClean="0">
                <a:solidFill>
                  <a:srgbClr val="006600"/>
                </a:solidFill>
                <a:latin typeface="Book Antiqua" panose="02040602050305030304" pitchFamily="18" charset="0"/>
              </a:rPr>
              <a:t>ППк</a:t>
            </a:r>
            <a:endParaRPr lang="ru-RU" dirty="0">
              <a:solidFill>
                <a:srgbClr val="006600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55" name="Группа 54">
            <a:extLst>
              <a:ext uri="{FF2B5EF4-FFF2-40B4-BE49-F238E27FC236}">
                <a16:creationId xmlns="" xmlns:a16="http://schemas.microsoft.com/office/drawing/2014/main" id="{CDD5FEAC-E16B-4488-82D3-7E68DA09DD82}"/>
              </a:ext>
            </a:extLst>
          </p:cNvPr>
          <p:cNvGrpSpPr/>
          <p:nvPr/>
        </p:nvGrpSpPr>
        <p:grpSpPr>
          <a:xfrm>
            <a:off x="1905000" y="996184"/>
            <a:ext cx="9681967" cy="5018197"/>
            <a:chOff x="1629136" y="1404472"/>
            <a:chExt cx="6734049" cy="4169271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5C972C03-6372-4594-A59D-1E03707DB57F}"/>
                </a:ext>
              </a:extLst>
            </p:cNvPr>
            <p:cNvGrpSpPr/>
            <p:nvPr/>
          </p:nvGrpSpPr>
          <p:grpSpPr>
            <a:xfrm>
              <a:off x="5632920" y="1404472"/>
              <a:ext cx="2706177" cy="826790"/>
              <a:chOff x="3397915" y="1612702"/>
              <a:chExt cx="2706177" cy="952824"/>
            </a:xfrm>
          </p:grpSpPr>
          <p:sp>
            <p:nvSpPr>
              <p:cNvPr id="10" name="Прямоугольник 9">
                <a:extLst>
                  <a:ext uri="{FF2B5EF4-FFF2-40B4-BE49-F238E27FC236}">
                    <a16:creationId xmlns="" xmlns:a16="http://schemas.microsoft.com/office/drawing/2014/main" id="{DD9A7C3A-20AF-48B5-A41F-89C139A58BF5}"/>
                  </a:ext>
                </a:extLst>
              </p:cNvPr>
              <p:cNvSpPr/>
              <p:nvPr/>
            </p:nvSpPr>
            <p:spPr>
              <a:xfrm>
                <a:off x="3397915" y="1612702"/>
                <a:ext cx="2706177" cy="952824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="" xmlns:a16="http://schemas.microsoft.com/office/drawing/2014/main" id="{77195B5E-5D43-4EA1-A821-3714C03423F2}"/>
                  </a:ext>
                </a:extLst>
              </p:cNvPr>
              <p:cNvSpPr/>
              <p:nvPr/>
            </p:nvSpPr>
            <p:spPr>
              <a:xfrm>
                <a:off x="3529485" y="1704808"/>
                <a:ext cx="2531398" cy="8251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000" dirty="0">
                    <a:latin typeface="Constantia" panose="02030602050306030303" pitchFamily="18" charset="0"/>
                  </a:rPr>
                  <a:t>выявление трудностей в освоении образовательных программ, особенностей в развитии, социальной адаптации и поведении обучающихся для последующего принятия решений об организации психолого-педагогического сопровождения</a:t>
                </a:r>
              </a:p>
            </p:txBody>
          </p:sp>
        </p:grpSp>
        <p:sp>
          <p:nvSpPr>
            <p:cNvPr id="24" name="Прямоугольник 23">
              <a:extLst>
                <a:ext uri="{FF2B5EF4-FFF2-40B4-BE49-F238E27FC236}">
                  <a16:creationId xmlns="" xmlns:a16="http://schemas.microsoft.com/office/drawing/2014/main" id="{B4C29AA8-D4E7-4133-8EA4-618C5D64EDD2}"/>
                </a:ext>
              </a:extLst>
            </p:cNvPr>
            <p:cNvSpPr/>
            <p:nvPr/>
          </p:nvSpPr>
          <p:spPr>
            <a:xfrm>
              <a:off x="6198462" y="5318032"/>
              <a:ext cx="1989854" cy="2557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dirty="0" smtClean="0">
                  <a:solidFill>
                    <a:schemeClr val="bg1"/>
                  </a:solidFill>
                  <a:latin typeface="Book Antiqua" panose="02040602050305030304" pitchFamily="18" charset="0"/>
                </a:rPr>
                <a:t>Отдел технической поддержки</a:t>
              </a:r>
              <a:endParaRPr lang="ru-RU" sz="1400" dirty="0">
                <a:latin typeface="Book Antiqua" panose="02040602050305030304" pitchFamily="18" charset="0"/>
              </a:endParaRPr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4FE8EB9D-6065-4693-9339-03E78790A616}"/>
                </a:ext>
              </a:extLst>
            </p:cNvPr>
            <p:cNvSpPr/>
            <p:nvPr/>
          </p:nvSpPr>
          <p:spPr>
            <a:xfrm>
              <a:off x="1837148" y="2525865"/>
              <a:ext cx="2170424" cy="247441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Арка 2">
              <a:extLst>
                <a:ext uri="{FF2B5EF4-FFF2-40B4-BE49-F238E27FC236}">
                  <a16:creationId xmlns="" xmlns:a16="http://schemas.microsoft.com/office/drawing/2014/main" id="{CEE99CF9-0043-46F7-9512-34671B5B83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09606" y="2684591"/>
              <a:ext cx="1959412" cy="1959412"/>
            </a:xfrm>
            <a:prstGeom prst="blockArc">
              <a:avLst>
                <a:gd name="adj1" fmla="val 10800000"/>
                <a:gd name="adj2" fmla="val 16192998"/>
                <a:gd name="adj3" fmla="val 28757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" name="Арка 3">
              <a:extLst>
                <a:ext uri="{FF2B5EF4-FFF2-40B4-BE49-F238E27FC236}">
                  <a16:creationId xmlns="" xmlns:a16="http://schemas.microsoft.com/office/drawing/2014/main" id="{707F66F9-C99F-4AF9-97EE-266FD26819F5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984967" y="2684592"/>
              <a:ext cx="1959412" cy="1959412"/>
            </a:xfrm>
            <a:prstGeom prst="blockArc">
              <a:avLst>
                <a:gd name="adj1" fmla="val 10800000"/>
                <a:gd name="adj2" fmla="val 16192998"/>
                <a:gd name="adj3" fmla="val 2875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" name="Арка 4">
              <a:extLst>
                <a:ext uri="{FF2B5EF4-FFF2-40B4-BE49-F238E27FC236}">
                  <a16:creationId xmlns="" xmlns:a16="http://schemas.microsoft.com/office/drawing/2014/main" id="{7FF014F4-2450-4918-A3B2-B50DD1F150ED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984968" y="2759952"/>
              <a:ext cx="1959412" cy="1959412"/>
            </a:xfrm>
            <a:prstGeom prst="blockArc">
              <a:avLst>
                <a:gd name="adj1" fmla="val 10800000"/>
                <a:gd name="adj2" fmla="val 16192998"/>
                <a:gd name="adj3" fmla="val 28757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" name="Арка 5">
              <a:extLst>
                <a:ext uri="{FF2B5EF4-FFF2-40B4-BE49-F238E27FC236}">
                  <a16:creationId xmlns="" xmlns:a16="http://schemas.microsoft.com/office/drawing/2014/main" id="{8E34F842-367E-48F5-B0B6-DBDA51E3C0F9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909606" y="2759953"/>
              <a:ext cx="1959412" cy="1959412"/>
            </a:xfrm>
            <a:prstGeom prst="blockArc">
              <a:avLst>
                <a:gd name="adj1" fmla="val 10800000"/>
                <a:gd name="adj2" fmla="val 16192998"/>
                <a:gd name="adj3" fmla="val 2875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>
              <a:extLst>
                <a:ext uri="{FF2B5EF4-FFF2-40B4-BE49-F238E27FC236}">
                  <a16:creationId xmlns="" xmlns:a16="http://schemas.microsoft.com/office/drawing/2014/main" id="{712503B9-D1BD-4DE0-8DC5-9F3C46BF7B0D}"/>
                </a:ext>
              </a:extLst>
            </p:cNvPr>
            <p:cNvSpPr/>
            <p:nvPr/>
          </p:nvSpPr>
          <p:spPr>
            <a:xfrm>
              <a:off x="1629136" y="2173764"/>
              <a:ext cx="2586449" cy="30254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="" xmlns:a16="http://schemas.microsoft.com/office/drawing/2014/main" id="{27E4E53D-9402-44FD-AE20-DC9BA3B24ECE}"/>
                </a:ext>
              </a:extLst>
            </p:cNvPr>
            <p:cNvSpPr/>
            <p:nvPr/>
          </p:nvSpPr>
          <p:spPr>
            <a:xfrm>
              <a:off x="2092932" y="3022233"/>
              <a:ext cx="863678" cy="3324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Book Antiqua" panose="02040602050305030304" pitchFamily="18" charset="0"/>
                </a:rPr>
                <a:t>Председатель </a:t>
              </a:r>
              <a:r>
                <a:rPr lang="ru-RU" sz="1000" dirty="0" err="1" smtClean="0">
                  <a:latin typeface="Book Antiqua" panose="02040602050305030304" pitchFamily="18" charset="0"/>
                </a:rPr>
                <a:t>ППк</a:t>
              </a:r>
              <a:endParaRPr lang="ru-RU" sz="1000" dirty="0">
                <a:latin typeface="Book Antiqua" panose="02040602050305030304" pitchFamily="18" charset="0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B3144619-D0F7-45A5-B405-379373273962}"/>
                </a:ext>
              </a:extLst>
            </p:cNvPr>
            <p:cNvSpPr/>
            <p:nvPr/>
          </p:nvSpPr>
          <p:spPr>
            <a:xfrm>
              <a:off x="2939042" y="2953275"/>
              <a:ext cx="971000" cy="3324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Book Antiqua" panose="02040602050305030304" pitchFamily="18" charset="0"/>
                </a:rPr>
                <a:t>Заместитель председателя </a:t>
              </a:r>
              <a:r>
                <a:rPr lang="ru-RU" sz="1000" dirty="0" err="1" smtClean="0">
                  <a:latin typeface="Book Antiqua" panose="02040602050305030304" pitchFamily="18" charset="0"/>
                </a:rPr>
                <a:t>ППк</a:t>
              </a:r>
              <a:endParaRPr lang="ru-RU" sz="1000" dirty="0">
                <a:latin typeface="Book Antiqua" panose="02040602050305030304" pitchFamily="18" charset="0"/>
              </a:endParaRPr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="" xmlns:a16="http://schemas.microsoft.com/office/drawing/2014/main" id="{9FCC390D-5347-4D7E-8398-C9668800D283}"/>
                </a:ext>
              </a:extLst>
            </p:cNvPr>
            <p:cNvSpPr/>
            <p:nvPr/>
          </p:nvSpPr>
          <p:spPr>
            <a:xfrm>
              <a:off x="1984967" y="4058760"/>
              <a:ext cx="964016" cy="4858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800" dirty="0" smtClean="0">
                  <a:latin typeface="Book Antiqua" panose="02040602050305030304" pitchFamily="18" charset="0"/>
                </a:rPr>
                <a:t>Педагог-психолог</a:t>
              </a:r>
            </a:p>
            <a:p>
              <a:r>
                <a:rPr lang="ru-RU" sz="800" dirty="0" smtClean="0">
                  <a:latin typeface="Book Antiqua" panose="02040602050305030304" pitchFamily="18" charset="0"/>
                </a:rPr>
                <a:t>Учитель-логопед</a:t>
              </a:r>
            </a:p>
            <a:p>
              <a:r>
                <a:rPr lang="ru-RU" sz="800" dirty="0" smtClean="0">
                  <a:latin typeface="Book Antiqua" panose="02040602050305030304" pitchFamily="18" charset="0"/>
                </a:rPr>
                <a:t>Учитель дефектолог</a:t>
              </a:r>
            </a:p>
            <a:p>
              <a:r>
                <a:rPr lang="ru-RU" sz="800" dirty="0" smtClean="0">
                  <a:latin typeface="Book Antiqua" panose="02040602050305030304" pitchFamily="18" charset="0"/>
                </a:rPr>
                <a:t>Социальный педагог</a:t>
              </a:r>
              <a:endParaRPr lang="ru-RU" sz="800" dirty="0">
                <a:latin typeface="Book Antiqua" panose="02040602050305030304" pitchFamily="18" charset="0"/>
              </a:endParaRP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="" xmlns:a16="http://schemas.microsoft.com/office/drawing/2014/main" id="{F522021E-FF0A-43E0-8BB9-F58B41D206C3}"/>
                </a:ext>
              </a:extLst>
            </p:cNvPr>
            <p:cNvSpPr/>
            <p:nvPr/>
          </p:nvSpPr>
          <p:spPr>
            <a:xfrm>
              <a:off x="3012175" y="4087201"/>
              <a:ext cx="1100460" cy="2045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Book Antiqua" panose="02040602050305030304" pitchFamily="18" charset="0"/>
                </a:rPr>
                <a:t>Секретарь </a:t>
              </a:r>
              <a:r>
                <a:rPr lang="ru-RU" sz="1000" dirty="0" err="1" smtClean="0">
                  <a:latin typeface="Book Antiqua" panose="02040602050305030304" pitchFamily="18" charset="0"/>
                </a:rPr>
                <a:t>ППк</a:t>
              </a:r>
              <a:endParaRPr lang="ru-RU" sz="1000" dirty="0">
                <a:latin typeface="Book Antiqua" panose="02040602050305030304" pitchFamily="18" charset="0"/>
              </a:endParaRPr>
            </a:p>
          </p:txBody>
        </p:sp>
        <p:sp>
          <p:nvSpPr>
            <p:cNvPr id="35" name="Овал 34">
              <a:extLst>
                <a:ext uri="{FF2B5EF4-FFF2-40B4-BE49-F238E27FC236}">
                  <a16:creationId xmlns="" xmlns:a16="http://schemas.microsoft.com/office/drawing/2014/main" id="{37FC40CA-E7D5-472E-8F60-91BB6780F06A}"/>
                </a:ext>
              </a:extLst>
            </p:cNvPr>
            <p:cNvSpPr/>
            <p:nvPr/>
          </p:nvSpPr>
          <p:spPr>
            <a:xfrm>
              <a:off x="2942482" y="5180611"/>
              <a:ext cx="74005" cy="88752"/>
            </a:xfrm>
            <a:prstGeom prst="ellipse">
              <a:avLst/>
            </a:prstGeom>
            <a:solidFill>
              <a:schemeClr val="tx1"/>
            </a:solidFill>
            <a:ln w="19050" cap="sq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>
              <a:extLst>
                <a:ext uri="{FF2B5EF4-FFF2-40B4-BE49-F238E27FC236}">
                  <a16:creationId xmlns="" xmlns:a16="http://schemas.microsoft.com/office/drawing/2014/main" id="{22ED0427-039D-4E60-8202-61891BC9B353}"/>
                </a:ext>
              </a:extLst>
            </p:cNvPr>
            <p:cNvSpPr/>
            <p:nvPr/>
          </p:nvSpPr>
          <p:spPr>
            <a:xfrm>
              <a:off x="3986413" y="2900202"/>
              <a:ext cx="60290" cy="75873"/>
            </a:xfrm>
            <a:prstGeom prst="ellipse">
              <a:avLst/>
            </a:prstGeom>
            <a:solidFill>
              <a:schemeClr val="tx1"/>
            </a:solidFill>
            <a:ln w="19050" cap="sq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6" name="Прямая соединительная линия 45">
              <a:extLst>
                <a:ext uri="{FF2B5EF4-FFF2-40B4-BE49-F238E27FC236}">
                  <a16:creationId xmlns="" xmlns:a16="http://schemas.microsoft.com/office/drawing/2014/main" id="{5D26ED1C-ECEF-46AF-A098-B20161E74D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29958" y="2907547"/>
              <a:ext cx="2037618" cy="22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Группа 12">
              <a:extLst>
                <a:ext uri="{FF2B5EF4-FFF2-40B4-BE49-F238E27FC236}">
                  <a16:creationId xmlns="" xmlns:a16="http://schemas.microsoft.com/office/drawing/2014/main" id="{DB9F258B-7B21-48F4-ADBE-C253DCAFB052}"/>
                </a:ext>
              </a:extLst>
            </p:cNvPr>
            <p:cNvGrpSpPr/>
            <p:nvPr/>
          </p:nvGrpSpPr>
          <p:grpSpPr>
            <a:xfrm>
              <a:off x="5632920" y="2470170"/>
              <a:ext cx="2680681" cy="887664"/>
              <a:chOff x="3383303" y="2626409"/>
              <a:chExt cx="2680681" cy="1022977"/>
            </a:xfrm>
          </p:grpSpPr>
          <p:sp>
            <p:nvSpPr>
              <p:cNvPr id="14" name="Прямоугольник 13">
                <a:extLst>
                  <a:ext uri="{FF2B5EF4-FFF2-40B4-BE49-F238E27FC236}">
                    <a16:creationId xmlns="" xmlns:a16="http://schemas.microsoft.com/office/drawing/2014/main" id="{C3CC5F61-F37E-4B96-8C56-2CCD0B71D586}"/>
                  </a:ext>
                </a:extLst>
              </p:cNvPr>
              <p:cNvSpPr/>
              <p:nvPr/>
            </p:nvSpPr>
            <p:spPr>
              <a:xfrm>
                <a:off x="3383303" y="2626409"/>
                <a:ext cx="2680681" cy="102297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latin typeface="Constantia" panose="02030602050306030303" pitchFamily="18" charset="0"/>
                </a:endParaRPr>
              </a:p>
            </p:txBody>
          </p:sp>
          <p:sp>
            <p:nvSpPr>
              <p:cNvPr id="16" name="Прямоугольник 15">
                <a:extLst>
                  <a:ext uri="{FF2B5EF4-FFF2-40B4-BE49-F238E27FC236}">
                    <a16:creationId xmlns="" xmlns:a16="http://schemas.microsoft.com/office/drawing/2014/main" id="{3C5B614F-37E5-4520-92C2-B00060650BF8}"/>
                  </a:ext>
                </a:extLst>
              </p:cNvPr>
              <p:cNvSpPr/>
              <p:nvPr/>
            </p:nvSpPr>
            <p:spPr>
              <a:xfrm>
                <a:off x="3626719" y="2874997"/>
                <a:ext cx="2219343" cy="5304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000" dirty="0">
                    <a:latin typeface="Constantia" panose="02030602050306030303" pitchFamily="18" charset="0"/>
                  </a:rPr>
                  <a:t>разработка рекомендаций по организации психолого-педагогического сопровождения обучающихся</a:t>
                </a:r>
              </a:p>
            </p:txBody>
          </p:sp>
        </p:grpSp>
        <p:grpSp>
          <p:nvGrpSpPr>
            <p:cNvPr id="17" name="Группа 16">
              <a:extLst>
                <a:ext uri="{FF2B5EF4-FFF2-40B4-BE49-F238E27FC236}">
                  <a16:creationId xmlns="" xmlns:a16="http://schemas.microsoft.com/office/drawing/2014/main" id="{45C43AC9-42AD-472D-9B56-0B7F5E83959D}"/>
                </a:ext>
              </a:extLst>
            </p:cNvPr>
            <p:cNvGrpSpPr/>
            <p:nvPr/>
          </p:nvGrpSpPr>
          <p:grpSpPr>
            <a:xfrm>
              <a:off x="5632919" y="4812472"/>
              <a:ext cx="2730266" cy="714997"/>
              <a:chOff x="3397914" y="5240100"/>
              <a:chExt cx="2730266" cy="823990"/>
            </a:xfrm>
          </p:grpSpPr>
          <p:sp>
            <p:nvSpPr>
              <p:cNvPr id="18" name="Прямоугольник 17">
                <a:extLst>
                  <a:ext uri="{FF2B5EF4-FFF2-40B4-BE49-F238E27FC236}">
                    <a16:creationId xmlns="" xmlns:a16="http://schemas.microsoft.com/office/drawing/2014/main" id="{95ED87F9-A2B6-42E4-98CA-27DF5FCC9A63}"/>
                  </a:ext>
                </a:extLst>
              </p:cNvPr>
              <p:cNvSpPr/>
              <p:nvPr/>
            </p:nvSpPr>
            <p:spPr>
              <a:xfrm>
                <a:off x="3397914" y="5240100"/>
                <a:ext cx="2730266" cy="82399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рямоугольник 19">
                <a:extLst>
                  <a:ext uri="{FF2B5EF4-FFF2-40B4-BE49-F238E27FC236}">
                    <a16:creationId xmlns="" xmlns:a16="http://schemas.microsoft.com/office/drawing/2014/main" id="{9C723542-0764-4973-AB3A-AC4A0D3C13FD}"/>
                  </a:ext>
                </a:extLst>
              </p:cNvPr>
              <p:cNvSpPr/>
              <p:nvPr/>
            </p:nvSpPr>
            <p:spPr>
              <a:xfrm>
                <a:off x="3529485" y="5492346"/>
                <a:ext cx="2167353" cy="2357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000" dirty="0">
                    <a:latin typeface="Constantia" panose="02030602050306030303" pitchFamily="18" charset="0"/>
                  </a:rPr>
                  <a:t>контроль за выполнением рекомендаций </a:t>
                </a:r>
                <a:r>
                  <a:rPr lang="ru-RU" sz="1000" dirty="0" err="1">
                    <a:latin typeface="Constantia" panose="02030602050306030303" pitchFamily="18" charset="0"/>
                  </a:rPr>
                  <a:t>ППк</a:t>
                </a:r>
                <a:endParaRPr lang="ru-RU" sz="1000" dirty="0">
                  <a:latin typeface="Constantia" panose="02030602050306030303" pitchFamily="18" charset="0"/>
                </a:endParaRPr>
              </a:p>
            </p:txBody>
          </p:sp>
        </p:grpSp>
        <p:sp>
          <p:nvSpPr>
            <p:cNvPr id="39" name="Дуга 38">
              <a:extLst>
                <a:ext uri="{FF2B5EF4-FFF2-40B4-BE49-F238E27FC236}">
                  <a16:creationId xmlns="" xmlns:a16="http://schemas.microsoft.com/office/drawing/2014/main" id="{1CE175E9-8D3E-4EC2-88AE-3BA705C01E33}"/>
                </a:ext>
              </a:extLst>
            </p:cNvPr>
            <p:cNvSpPr/>
            <p:nvPr/>
          </p:nvSpPr>
          <p:spPr>
            <a:xfrm flipH="1">
              <a:off x="2956609" y="1828277"/>
              <a:ext cx="1348837" cy="1069292"/>
            </a:xfrm>
            <a:prstGeom prst="arc">
              <a:avLst>
                <a:gd name="adj1" fmla="val 16388032"/>
                <a:gd name="adj2" fmla="val 21103123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8" name="Группа 47">
              <a:extLst>
                <a:ext uri="{FF2B5EF4-FFF2-40B4-BE49-F238E27FC236}">
                  <a16:creationId xmlns="" xmlns:a16="http://schemas.microsoft.com/office/drawing/2014/main" id="{4FE7D4D0-517C-41FA-BF9F-32432239EE15}"/>
                </a:ext>
              </a:extLst>
            </p:cNvPr>
            <p:cNvGrpSpPr/>
            <p:nvPr/>
          </p:nvGrpSpPr>
          <p:grpSpPr>
            <a:xfrm>
              <a:off x="2921455" y="4425852"/>
              <a:ext cx="2711464" cy="1101618"/>
              <a:chOff x="2921455" y="4425852"/>
              <a:chExt cx="2711464" cy="1101618"/>
            </a:xfrm>
          </p:grpSpPr>
          <p:sp>
            <p:nvSpPr>
              <p:cNvPr id="50" name="Дуга 49">
                <a:extLst>
                  <a:ext uri="{FF2B5EF4-FFF2-40B4-BE49-F238E27FC236}">
                    <a16:creationId xmlns="" xmlns:a16="http://schemas.microsoft.com/office/drawing/2014/main" id="{7C7EAB96-CF55-4438-9792-B2EE5329E25F}"/>
                  </a:ext>
                </a:extLst>
              </p:cNvPr>
              <p:cNvSpPr/>
              <p:nvPr/>
            </p:nvSpPr>
            <p:spPr>
              <a:xfrm flipH="1" flipV="1">
                <a:off x="2921455" y="4425852"/>
                <a:ext cx="1378154" cy="1101618"/>
              </a:xfrm>
              <a:prstGeom prst="arc">
                <a:avLst>
                  <a:gd name="adj1" fmla="val 16292150"/>
                  <a:gd name="adj2" fmla="val 20457578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1" name="Прямая соединительная линия 50">
                <a:extLst>
                  <a:ext uri="{FF2B5EF4-FFF2-40B4-BE49-F238E27FC236}">
                    <a16:creationId xmlns="" xmlns:a16="http://schemas.microsoft.com/office/drawing/2014/main" id="{4425002E-C1B8-4D04-BAC1-8AA470D894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7567" y="5527469"/>
                <a:ext cx="204535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9" name="Рисунок 4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799" y="138805"/>
            <a:ext cx="129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" name="Прямоугольник 52">
            <a:extLst>
              <a:ext uri="{FF2B5EF4-FFF2-40B4-BE49-F238E27FC236}">
                <a16:creationId xmlns="" xmlns:a16="http://schemas.microsoft.com/office/drawing/2014/main" id="{95ED87F9-A2B6-42E4-98CA-27DF5FCC9A63}"/>
              </a:ext>
            </a:extLst>
          </p:cNvPr>
          <p:cNvSpPr/>
          <p:nvPr/>
        </p:nvSpPr>
        <p:spPr>
          <a:xfrm>
            <a:off x="7661490" y="3555696"/>
            <a:ext cx="3872469" cy="1430342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/>
            <a:r>
              <a:rPr lang="ru-RU" sz="1000" dirty="0">
                <a:solidFill>
                  <a:schemeClr val="tx1"/>
                </a:solidFill>
                <a:latin typeface="Constantia" panose="02030602050306030303" pitchFamily="18" charset="0"/>
              </a:rPr>
              <a:t>консультирование участников образовательных отношений по вопросам актуального психофизического состояния и возможностей обучающихся; </a:t>
            </a:r>
            <a:endParaRPr lang="ru-RU" sz="1000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marL="180975"/>
            <a:r>
              <a:rPr lang="ru-RU" sz="10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содержания </a:t>
            </a:r>
            <a:r>
              <a:rPr lang="ru-RU" sz="1000" dirty="0">
                <a:solidFill>
                  <a:schemeClr val="tx1"/>
                </a:solidFill>
                <a:latin typeface="Constantia" panose="02030602050306030303" pitchFamily="18" charset="0"/>
              </a:rPr>
              <a:t>и оказания им психолого-педагогической помощи, создания специальных условий получения образования</a:t>
            </a:r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3FAEFEF6-7083-43D3-8470-770DB14A72A7}"/>
              </a:ext>
            </a:extLst>
          </p:cNvPr>
          <p:cNvCxnSpPr>
            <a:cxnSpLocks/>
          </p:cNvCxnSpPr>
          <p:nvPr/>
        </p:nvCxnSpPr>
        <p:spPr>
          <a:xfrm>
            <a:off x="5584786" y="4292855"/>
            <a:ext cx="20767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Овал 57">
            <a:extLst>
              <a:ext uri="{FF2B5EF4-FFF2-40B4-BE49-F238E27FC236}">
                <a16:creationId xmlns="" xmlns:a16="http://schemas.microsoft.com/office/drawing/2014/main" id="{22ED0427-039D-4E60-8202-61891BC9B353}"/>
              </a:ext>
            </a:extLst>
          </p:cNvPr>
          <p:cNvSpPr/>
          <p:nvPr/>
        </p:nvSpPr>
        <p:spPr>
          <a:xfrm>
            <a:off x="3783351" y="1900708"/>
            <a:ext cx="86683" cy="72566"/>
          </a:xfrm>
          <a:prstGeom prst="ellipse">
            <a:avLst/>
          </a:prstGeom>
          <a:solidFill>
            <a:schemeClr val="tx1"/>
          </a:solidFill>
          <a:ln w="19050"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>
            <a:extLst>
              <a:ext uri="{FF2B5EF4-FFF2-40B4-BE49-F238E27FC236}">
                <a16:creationId xmlns="" xmlns:a16="http://schemas.microsoft.com/office/drawing/2014/main" id="{22ED0427-039D-4E60-8202-61891BC9B353}"/>
              </a:ext>
            </a:extLst>
          </p:cNvPr>
          <p:cNvSpPr/>
          <p:nvPr/>
        </p:nvSpPr>
        <p:spPr>
          <a:xfrm>
            <a:off x="5487387" y="4238893"/>
            <a:ext cx="97399" cy="107925"/>
          </a:xfrm>
          <a:prstGeom prst="ellipse">
            <a:avLst/>
          </a:prstGeom>
          <a:solidFill>
            <a:schemeClr val="tx1"/>
          </a:solidFill>
          <a:ln w="19050"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sch1466u.mskobr.ru/files/Ramonova/Dokumenti/Psixologi/Kartinki/konsiliu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276" y="3301802"/>
            <a:ext cx="727739" cy="72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Прямая соединительная линия 37"/>
          <p:cNvCxnSpPr>
            <a:endCxn id="10" idx="1"/>
          </p:cNvCxnSpPr>
          <p:nvPr/>
        </p:nvCxnSpPr>
        <p:spPr>
          <a:xfrm flipV="1">
            <a:off x="4720760" y="1493755"/>
            <a:ext cx="2940732" cy="12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28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16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8000"/>
                </a:solidFill>
                <a:latin typeface="Constantia" panose="02030602050306030303" pitchFamily="18" charset="0"/>
              </a:rPr>
              <a:t>Наличие </a:t>
            </a:r>
            <a:r>
              <a:rPr lang="ru-RU" dirty="0" err="1" smtClean="0">
                <a:solidFill>
                  <a:srgbClr val="008000"/>
                </a:solidFill>
                <a:latin typeface="Constantia" panose="02030602050306030303" pitchFamily="18" charset="0"/>
              </a:rPr>
              <a:t>ППк</a:t>
            </a:r>
            <a:r>
              <a:rPr lang="ru-RU" dirty="0" smtClean="0">
                <a:solidFill>
                  <a:srgbClr val="008000"/>
                </a:solidFill>
                <a:latin typeface="Constantia" panose="02030602050306030303" pitchFamily="18" charset="0"/>
              </a:rPr>
              <a:t> и частота заседания</a:t>
            </a:r>
            <a:endParaRPr lang="ru-RU" dirty="0">
              <a:solidFill>
                <a:srgbClr val="008000"/>
              </a:solidFill>
              <a:latin typeface="Constantia" panose="0203060205030603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517393"/>
              </p:ext>
            </p:extLst>
          </p:nvPr>
        </p:nvGraphicFramePr>
        <p:xfrm>
          <a:off x="668975" y="1293426"/>
          <a:ext cx="5229317" cy="1981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605"/>
                <a:gridCol w="1571905"/>
                <a:gridCol w="2012807"/>
              </a:tblGrid>
              <a:tr h="1463547">
                <a:tc>
                  <a:txBody>
                    <a:bodyPr/>
                    <a:lstStyle/>
                    <a:p>
                      <a:pPr marL="36000"/>
                      <a:endParaRPr lang="ru-RU" sz="28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Кол-во школ</a:t>
                      </a:r>
                      <a:endParaRPr lang="ru-RU" sz="28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/>
                      <a:r>
                        <a:rPr lang="ru-RU" sz="2800" dirty="0" err="1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 есть</a:t>
                      </a:r>
                      <a:endParaRPr lang="ru-RU" sz="28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3759">
                <a:tc>
                  <a:txBody>
                    <a:bodyPr/>
                    <a:lstStyle/>
                    <a:p>
                      <a:pPr marL="36000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ЯО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375</a:t>
                      </a:r>
                      <a:endParaRPr lang="ru-RU" sz="28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359</a:t>
                      </a:r>
                      <a:endParaRPr lang="ru-RU" sz="2800" dirty="0">
                        <a:solidFill>
                          <a:schemeClr val="tx1"/>
                        </a:solidFill>
                        <a:latin typeface="Constantia" panose="02030602050306030303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2046061"/>
              </p:ext>
            </p:extLst>
          </p:nvPr>
        </p:nvGraphicFramePr>
        <p:xfrm>
          <a:off x="640143" y="3455858"/>
          <a:ext cx="10713657" cy="2342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953"/>
                <a:gridCol w="1485465"/>
                <a:gridCol w="1617732"/>
                <a:gridCol w="2197674"/>
                <a:gridCol w="1668603"/>
                <a:gridCol w="2055230"/>
              </a:tblGrid>
              <a:tr h="1463547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Количество </a:t>
                      </a:r>
                      <a:r>
                        <a:rPr lang="ru-RU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, заседающих </a:t>
                      </a:r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еженедельно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Количество </a:t>
                      </a:r>
                      <a:r>
                        <a:rPr lang="ru-RU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, заседающих </a:t>
                      </a:r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1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раз в 2 недели</a:t>
                      </a: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Количество </a:t>
                      </a:r>
                      <a:r>
                        <a:rPr lang="ru-RU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, заседающих </a:t>
                      </a:r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ежемесячно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Количество </a:t>
                      </a:r>
                      <a:r>
                        <a:rPr lang="ru-RU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, заседающих </a:t>
                      </a:r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1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раз в квартал</a:t>
                      </a: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Количество </a:t>
                      </a:r>
                      <a:r>
                        <a:rPr lang="ru-RU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, заседающих </a:t>
                      </a:r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1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раз в учебное полугодие</a:t>
                      </a: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Количество </a:t>
                      </a:r>
                      <a:r>
                        <a:rPr lang="ru-RU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, заседающих </a:t>
                      </a:r>
                      <a:endParaRPr lang="ru-RU" sz="2000" b="0" i="0" u="none" strike="noStrike" dirty="0" smtClean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  <a:p>
                      <a:pPr marL="36000" algn="l" fontAlgn="t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в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ином режиме</a:t>
                      </a: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3759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56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387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128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</a:rPr>
                        <a:t>88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05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774743"/>
              </p:ext>
            </p:extLst>
          </p:nvPr>
        </p:nvGraphicFramePr>
        <p:xfrm>
          <a:off x="395411" y="2667550"/>
          <a:ext cx="6005388" cy="1879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2694"/>
                <a:gridCol w="3002694"/>
              </a:tblGrid>
              <a:tr h="1323307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2.3. Общая численность обучающихся, испытывающих трудности в освоении основных общеобразовательных программ, развитии и социальной адаптации, получивших рекомендации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 по организации психолого-педагогического сопровождения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2.3.1. из них от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, созданных на базе дошкольных образовательных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556429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4359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2428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547965"/>
              </p:ext>
            </p:extLst>
          </p:nvPr>
        </p:nvGraphicFramePr>
        <p:xfrm>
          <a:off x="7232822" y="156520"/>
          <a:ext cx="4616050" cy="2181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7024"/>
                <a:gridCol w="2029026"/>
              </a:tblGrid>
              <a:tr h="1281873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2.2. Общая численность обучающихся, получивших рекомендации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 по организации психолого-педагогического сопровождения на основании медицинского заключения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2.2.1. из них от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, созданных на базе </a:t>
                      </a:r>
                      <a:r>
                        <a:rPr lang="ru-RU" sz="1100" u="none" strike="noStrike" dirty="0" smtClean="0">
                          <a:effectLst/>
                          <a:latin typeface="Constantia" panose="02030602050306030303" pitchFamily="18" charset="0"/>
                        </a:rPr>
                        <a:t>общеобразовательных 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899331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1340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203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116993"/>
              </p:ext>
            </p:extLst>
          </p:nvPr>
        </p:nvGraphicFramePr>
        <p:xfrm>
          <a:off x="235070" y="155274"/>
          <a:ext cx="5852691" cy="2302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0897"/>
                <a:gridCol w="1950897"/>
                <a:gridCol w="1950897"/>
              </a:tblGrid>
              <a:tr h="1456486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2. Общая численность обучающихся, получивших рекомендации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2.1. Общая численность обучающихся с ОВЗ, получивших рекомендации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 по организации психолого-педагогического сопровождения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2.1.1. из них от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, созданных на базе дошкольных образовательных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845820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</a:rPr>
                        <a:t>11210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9262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648 (в </a:t>
                      </a:r>
                      <a:r>
                        <a:rPr lang="ru-RU" sz="1400" u="none" strike="noStrike" dirty="0" err="1" smtClean="0">
                          <a:effectLst/>
                          <a:latin typeface="Constantia" panose="02030602050306030303" pitchFamily="18" charset="0"/>
                        </a:rPr>
                        <a:t>доу</a:t>
                      </a:r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 1607)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185548"/>
              </p:ext>
            </p:extLst>
          </p:nvPr>
        </p:nvGraphicFramePr>
        <p:xfrm>
          <a:off x="6632548" y="2677298"/>
          <a:ext cx="4721252" cy="1828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0626"/>
                <a:gridCol w="2360626"/>
              </a:tblGrid>
              <a:tr h="1019620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2.4. Общая численность обучающихся, получивших иные рекомендации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2.4.1. из них от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, созданных на базе </a:t>
                      </a:r>
                      <a:r>
                        <a:rPr lang="ru-RU" sz="1100" u="none" strike="noStrike" dirty="0" smtClean="0">
                          <a:effectLst/>
                          <a:latin typeface="Constantia" panose="02030602050306030303" pitchFamily="18" charset="0"/>
                        </a:rPr>
                        <a:t>общеобразовательных 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809179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1200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 smtClean="0">
                          <a:effectLst/>
                          <a:latin typeface="Constantia" panose="02030602050306030303" pitchFamily="18" charset="0"/>
                        </a:rPr>
                        <a:t>374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716208"/>
              </p:ext>
            </p:extLst>
          </p:nvPr>
        </p:nvGraphicFramePr>
        <p:xfrm>
          <a:off x="8561412" y="4745210"/>
          <a:ext cx="1620555" cy="1845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0555"/>
              </a:tblGrid>
              <a:tr h="915942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9. Количество детей, которым дана рекомендация пройти ПМПК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929118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5574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116469"/>
              </p:ext>
            </p:extLst>
          </p:nvPr>
        </p:nvGraphicFramePr>
        <p:xfrm>
          <a:off x="6855870" y="4737749"/>
          <a:ext cx="1549400" cy="1893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9400"/>
              </a:tblGrid>
              <a:tr h="1042987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8. Количество детей, которым решением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 определен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тьютер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850723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18969"/>
              </p:ext>
            </p:extLst>
          </p:nvPr>
        </p:nvGraphicFramePr>
        <p:xfrm>
          <a:off x="5183587" y="4756808"/>
          <a:ext cx="1549400" cy="1907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9400"/>
              </a:tblGrid>
              <a:tr h="1041481">
                <a:tc>
                  <a:txBody>
                    <a:bodyPr/>
                    <a:lstStyle/>
                    <a:p>
                      <a:pPr marL="36000" algn="l" fontAlgn="t">
                        <a:spcBef>
                          <a:spcPts val="0"/>
                        </a:spcBef>
                      </a:pP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7. Количество детей, которым решением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ППк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 определен ассистент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866122">
                <a:tc>
                  <a:txBody>
                    <a:bodyPr/>
                    <a:lstStyle/>
                    <a:p>
                      <a:pPr marL="36000" algn="ctr" fontAlgn="ctr">
                        <a:spcBef>
                          <a:spcPts val="0"/>
                        </a:spcBef>
                      </a:pPr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469843"/>
              </p:ext>
            </p:extLst>
          </p:nvPr>
        </p:nvGraphicFramePr>
        <p:xfrm>
          <a:off x="269957" y="4740859"/>
          <a:ext cx="1549400" cy="1903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9400"/>
              </a:tblGrid>
              <a:tr h="1058114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4. Количество детей, имеющих только заключение психолого-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медико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 педагогической комиссии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845820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12287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608329"/>
              </p:ext>
            </p:extLst>
          </p:nvPr>
        </p:nvGraphicFramePr>
        <p:xfrm>
          <a:off x="1926067" y="4767125"/>
          <a:ext cx="1549400" cy="1921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9400"/>
              </a:tblGrid>
              <a:tr h="1075367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5. Количество детей, имеющих только индивидуальную программу реабилитации и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абилитации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 (ИПРА)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845820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310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916138"/>
              </p:ext>
            </p:extLst>
          </p:nvPr>
        </p:nvGraphicFramePr>
        <p:xfrm>
          <a:off x="3550942" y="4766349"/>
          <a:ext cx="1549400" cy="19614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9400"/>
              </a:tblGrid>
              <a:tr h="1098268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6. Количество детей, имеющих индивидуальную программу реабилитации и </a:t>
                      </a:r>
                      <a:r>
                        <a:rPr lang="ru-RU" sz="1100" u="none" strike="noStrike" dirty="0" err="1">
                          <a:effectLst/>
                          <a:latin typeface="Constantia" panose="02030602050306030303" pitchFamily="18" charset="0"/>
                        </a:rPr>
                        <a:t>абилитации</a:t>
                      </a:r>
                      <a:r>
                        <a:rPr lang="ru-RU" sz="1100" u="none" strike="noStrike" dirty="0">
                          <a:effectLst/>
                          <a:latin typeface="Constantia" panose="02030602050306030303" pitchFamily="18" charset="0"/>
                        </a:rPr>
                        <a:t> (ИПРА) и заключение ПМПК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/>
                </a:tc>
              </a:tr>
              <a:tr h="787981">
                <a:tc>
                  <a:txBody>
                    <a:bodyPr/>
                    <a:lstStyle/>
                    <a:p>
                      <a:pPr marL="36000" algn="ctr" fontAlgn="ctr"/>
                      <a:r>
                        <a:rPr lang="ru-RU" sz="1400" u="none" strike="noStrike" dirty="0">
                          <a:effectLst/>
                          <a:latin typeface="Constantia" panose="02030602050306030303" pitchFamily="18" charset="0"/>
                        </a:rPr>
                        <a:t>776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00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727</TotalTime>
  <Words>1348</Words>
  <Application>Microsoft Office PowerPoint</Application>
  <PresentationFormat>Произвольный</PresentationFormat>
  <Paragraphs>194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Рекомендации по итогам мониторинга  психолого-педагогических консилиумов  в школах </vt:lpstr>
      <vt:lpstr>Презентация PowerPoint</vt:lpstr>
      <vt:lpstr>Взаимосвязь ЦПМПК  и ППк</vt:lpstr>
      <vt:lpstr>Распоряжение Министерства просвещения РФ от 9 сентября 2019 г. N Р-93 "Об утверждении примерного Положения о психолого-педагогическом консилиуме образовательной организации"</vt:lpstr>
      <vt:lpstr>Распоряжение Министерства просвещения РФ от 9 сентября 2019 г. N Р-93 "Об утверждении примерного Положения о психолого-педагогическом консилиуме образовательной организации"</vt:lpstr>
      <vt:lpstr>Распоряжение Министерства просвещения РФ от 9 сентября 2019 г. N Р-93 "Об утверждении примерного Положения о психолого-педагогическом консилиуме образовательной организации"</vt:lpstr>
      <vt:lpstr>Структура  и задачи ППк</vt:lpstr>
      <vt:lpstr>Наличие ППк и частота заседания</vt:lpstr>
      <vt:lpstr>Презентация PowerPoint</vt:lpstr>
      <vt:lpstr>Презентация PowerPoint</vt:lpstr>
      <vt:lpstr>Просим не допускать следующих ошибок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итогам мониторинга  психолого-педагогических консилиумов в дошкольных образовательных организациях</dc:title>
  <dc:creator>Булатова Елена Вениаминовна</dc:creator>
  <cp:lastModifiedBy>kia</cp:lastModifiedBy>
  <cp:revision>35</cp:revision>
  <dcterms:created xsi:type="dcterms:W3CDTF">2023-02-16T06:51:36Z</dcterms:created>
  <dcterms:modified xsi:type="dcterms:W3CDTF">2023-03-10T10:05:08Z</dcterms:modified>
</cp:coreProperties>
</file>