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1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980728"/>
            <a:ext cx="7406640" cy="30243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100" b="1" i="1" dirty="0" smtClean="0">
                <a:solidFill>
                  <a:srgbClr val="002060"/>
                </a:solidFill>
              </a:rPr>
              <a:t>«Применение новых технологий  и адаптация  заданий для обучающихся с разными образовательными потребностями с целью повышения качества образовательной деятельности в рамках внедрения ФГОС». </a:t>
            </a:r>
            <a:r>
              <a:rPr lang="ru-RU" sz="3100" dirty="0" smtClean="0">
                <a:solidFill>
                  <a:srgbClr val="002060"/>
                </a:solidFill>
              </a:rPr>
              <a:t/>
            </a:r>
            <a:br>
              <a:rPr lang="ru-RU" sz="3100" dirty="0" smtClean="0">
                <a:solidFill>
                  <a:srgbClr val="002060"/>
                </a:solidFill>
              </a:rPr>
            </a:br>
            <a:endParaRPr lang="ru-RU" sz="31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35076" y="4509120"/>
            <a:ext cx="5059288" cy="936104"/>
          </a:xfrm>
        </p:spPr>
        <p:txBody>
          <a:bodyPr>
            <a:noAutofit/>
          </a:bodyPr>
          <a:lstStyle/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Коршунова О.В., руководитель РМО учителей русского языка и литературы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Цифровой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060848"/>
            <a:ext cx="7746064" cy="41875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Формат </a:t>
            </a:r>
            <a:r>
              <a:rPr lang="ru-RU" sz="4000" dirty="0" err="1" smtClean="0">
                <a:solidFill>
                  <a:srgbClr val="002060"/>
                </a:solidFill>
              </a:rPr>
              <a:t>сторителлинга</a:t>
            </a:r>
            <a:r>
              <a:rPr lang="ru-RU" sz="4000" dirty="0" smtClean="0">
                <a:solidFill>
                  <a:srgbClr val="002060"/>
                </a:solidFill>
              </a:rPr>
              <a:t>, в котором рассказывание истории дополняется визуальными компонентами (видео, музыка, иллюстрации т.п.)  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57018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5"/>
                </a:solidFill>
              </a:rPr>
              <a:t>Приём </a:t>
            </a:r>
            <a:r>
              <a:rPr lang="ru-RU" sz="2800" dirty="0" smtClean="0">
                <a:solidFill>
                  <a:schemeClr val="accent5"/>
                </a:solidFill>
              </a:rPr>
              <a:t> - «внутренний и внешний круг»</a:t>
            </a:r>
            <a:endParaRPr lang="ru-RU" sz="2800" dirty="0">
              <a:solidFill>
                <a:schemeClr val="accent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700808"/>
            <a:ext cx="8136904" cy="4824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>
                <a:solidFill>
                  <a:srgbClr val="002060"/>
                </a:solidFill>
              </a:rPr>
              <a:t>обучающая структура, в которой ученики формируют внутренний и внешний круги и делятся своими мнениями с разными партнерами.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  Вопросы: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 - Что я знаю о детях с ОВЗ?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- Как я с ними работаю?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- Какие  проблемы по данному вопросу  меня тревожат?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Презентация на тему &quot;Сингапурская Методика&quot; на уроках английского языка"/>
          <p:cNvPicPr>
            <a:picLocks noChangeAspect="1" noChangeArrowheads="1"/>
          </p:cNvPicPr>
          <p:nvPr/>
        </p:nvPicPr>
        <p:blipFill>
          <a:blip r:embed="rId2" cstate="print"/>
          <a:srcRect l="57880" t="39457" r="776"/>
          <a:stretch>
            <a:fillRect/>
          </a:stretch>
        </p:blipFill>
        <p:spPr bwMode="auto">
          <a:xfrm>
            <a:off x="6228184" y="2852936"/>
            <a:ext cx="2768325" cy="2304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Резюмируем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956376" cy="48006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600" dirty="0" smtClean="0">
                <a:solidFill>
                  <a:srgbClr val="002060"/>
                </a:solidFill>
              </a:rPr>
              <a:t>Что нового узнали?</a:t>
            </a:r>
          </a:p>
          <a:p>
            <a:pPr>
              <a:buFontTx/>
              <a:buChar char="-"/>
            </a:pPr>
            <a:r>
              <a:rPr lang="ru-RU" sz="3600" dirty="0" smtClean="0">
                <a:solidFill>
                  <a:srgbClr val="002060"/>
                </a:solidFill>
              </a:rPr>
              <a:t>Круг каких проблем обозначился?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5602" name="AutoShape 2" descr="Круг проблем иллюстрация штока. иллюстрации насчитывающей график - 315023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Круг проблем иллюстрация штока. иллюстрации насчитывающей график - 315023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8" name="Picture 8" descr="Круг проблем иллюстрация штока. иллюстрации насчитывающей график - 31502339"/>
          <p:cNvPicPr>
            <a:picLocks noChangeAspect="1" noChangeArrowheads="1"/>
          </p:cNvPicPr>
          <p:nvPr/>
        </p:nvPicPr>
        <p:blipFill>
          <a:blip r:embed="rId2" cstate="print"/>
          <a:srcRect b="12580"/>
          <a:stretch>
            <a:fillRect/>
          </a:stretch>
        </p:blipFill>
        <p:spPr bwMode="auto">
          <a:xfrm>
            <a:off x="2699792" y="2708920"/>
            <a:ext cx="4464496" cy="38884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37512" cy="8367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Особенности обучающихся с ОВЗ</a:t>
            </a:r>
            <a:endParaRPr lang="ru-RU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264003"/>
              </p:ext>
            </p:extLst>
          </p:nvPr>
        </p:nvGraphicFramePr>
        <p:xfrm>
          <a:off x="1043608" y="764704"/>
          <a:ext cx="8100393" cy="60932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1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6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7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8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ВПФ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Дефицит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Опора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Решение</a:t>
                      </a:r>
                      <a:endParaRPr lang="ru-RU" sz="12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3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Мышление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абстрактное,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словесно-логическое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наглядно-действенное, наглядно-образное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простые алгоритмы,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понятные инструкции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образцы выполнения задания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эталоны для сравнения</a:t>
                      </a:r>
                      <a:endParaRPr lang="ru-RU" sz="12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2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Внимание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объём, переключение, концентрация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ограничить объём информации, заменить буквенные выражения на понятную знаково-символьную систему; яркий понятный иллюстративный материал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3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Восприятие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кинестетический канал восприятия, 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задействовать все три канала восприятия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2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Память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объём оперативной памяти, вербальная память; извлечение и воспроизведение информации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образная и слуховая память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использовать опоры, схемы; яркий понятный иллюстративный материал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9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Речь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бедный словарный запас, понятия сужены, неточны, ошибочны; грамматический строй примитивен</a:t>
                      </a:r>
                      <a:endParaRPr lang="ru-RU" sz="12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имеющийся активный и пассивный словари </a:t>
                      </a:r>
                      <a:endParaRPr lang="ru-RU" sz="12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Регулярное, дозированное постепенное введение всё увеличивающегося объёма новых понятий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7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Эмоционально-волевая сфера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произвольная регуляция деятельности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стереотипы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игра</a:t>
                      </a:r>
                      <a:endParaRPr lang="ru-RU" sz="12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простые алгоритмы,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понятные инструкции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игровые приёмы и ситуации успеха для поддержания мотивации учебной деятельности</a:t>
                      </a:r>
                      <a:endParaRPr lang="ru-RU" sz="12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9"/>
            <a:ext cx="7499176" cy="77809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Пути  адаптации  заданий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7848872" cy="5733256"/>
          </a:xfrm>
        </p:spPr>
        <p:txBody>
          <a:bodyPr>
            <a:normAutofit fontScale="92500"/>
          </a:bodyPr>
          <a:lstStyle/>
          <a:p>
            <a:pPr lvl="0" algn="just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Уменьшить объём текста.</a:t>
            </a:r>
          </a:p>
          <a:p>
            <a:pPr lvl="0" algn="just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Выделить (символами, знаками, шрифтом) в тексте главное, необходимое для выполнения задания.</a:t>
            </a:r>
          </a:p>
          <a:p>
            <a:pPr lvl="0" algn="just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Адаптировать, если возможно без нарушения авторства, лексику текста. </a:t>
            </a:r>
          </a:p>
          <a:p>
            <a:pPr lvl="0" algn="just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Переформулировать задание к тексту понятным обучающемуся языком, сведя к минимуму количество слов; при необходимости изменить задание на более посильное.</a:t>
            </a:r>
          </a:p>
          <a:p>
            <a:pPr lvl="0" algn="just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Предоставить алгоритм/инструкцию для выполнения задания.</a:t>
            </a:r>
          </a:p>
          <a:p>
            <a:pPr lvl="0" algn="just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Предоставить образец выполнения, если ребёнок работает самостоятельно, или начать выполнения вместе с ним, дублируя инструкцию устно.</a:t>
            </a:r>
          </a:p>
          <a:p>
            <a:pPr lvl="0" algn="just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самопроверки предоставить эталон.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/>
                </a:solidFill>
              </a:rPr>
              <a:t>Примеры адаптации заданий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51495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Русский язык:</a:t>
            </a:r>
            <a:endParaRPr lang="ru-RU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002060"/>
                </a:solidFill>
              </a:rPr>
              <a:t>Творческие работы (изложения, сочинения) даются с опорой. Это могут быть опорные слова, план, начало текста, окончание текста. Можно составить текст по картинкам.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     В силу </a:t>
            </a:r>
            <a:r>
              <a:rPr lang="ru-RU" dirty="0" err="1" smtClean="0">
                <a:solidFill>
                  <a:srgbClr val="002060"/>
                </a:solidFill>
              </a:rPr>
              <a:t>несформированности</a:t>
            </a:r>
            <a:r>
              <a:rPr lang="ru-RU" dirty="0" smtClean="0">
                <a:solidFill>
                  <a:srgbClr val="002060"/>
                </a:solidFill>
              </a:rPr>
              <a:t> навыков словообразования, что приводит к </a:t>
            </a:r>
            <a:r>
              <a:rPr lang="ru-RU" dirty="0" err="1" smtClean="0">
                <a:solidFill>
                  <a:srgbClr val="002060"/>
                </a:solidFill>
              </a:rPr>
              <a:t>аграмматизмам</a:t>
            </a:r>
            <a:r>
              <a:rPr lang="ru-RU" dirty="0" smtClean="0">
                <a:solidFill>
                  <a:srgbClr val="002060"/>
                </a:solidFill>
              </a:rPr>
              <a:t>, педагогу необходимо обращать внимание на согласованность речи ребенка, упражнять обучающегося в словообразовании. Трудности языкового анализа и синтеза требуют введения дополнительных упражнений на определение границ предложения, работы с деформированным предложением и текстом.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/>
                </a:solidFill>
              </a:rPr>
              <a:t>Примеры адаптации заданий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Русский язык: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Прочитай правило:</a:t>
            </a:r>
          </a:p>
          <a:p>
            <a:pPr algn="just">
              <a:buNone/>
            </a:pPr>
            <a:r>
              <a:rPr lang="ru-RU" dirty="0" smtClean="0"/>
              <a:t>«Предлог – это …</a:t>
            </a:r>
          </a:p>
          <a:p>
            <a:pPr lvl="0" algn="just">
              <a:buNone/>
            </a:pPr>
            <a:r>
              <a:rPr lang="ru-RU" dirty="0" smtClean="0"/>
              <a:t>Запиши предлоги, прописанные в правиле, в тетрадь.</a:t>
            </a:r>
          </a:p>
          <a:p>
            <a:pPr lvl="0" algn="just">
              <a:buNone/>
            </a:pPr>
            <a:r>
              <a:rPr lang="ru-RU" dirty="0" smtClean="0"/>
              <a:t>Найди в тексте (адаптированном), предлоги и подчеркни их (те предлоги, которые ты только что записал в тетрадь).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4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Рефлексия</a:t>
            </a:r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Прием «незаконченные предложения»</a:t>
            </a:r>
            <a:r>
              <a:rPr lang="ru-RU" sz="40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556792"/>
            <a:ext cx="7962088" cy="4691608"/>
          </a:xfrm>
        </p:spPr>
        <p:txBody>
          <a:bodyPr/>
          <a:lstStyle/>
          <a:p>
            <a:pPr lvl="0" indent="180975">
              <a:lnSpc>
                <a:spcPct val="115000"/>
              </a:lnSpc>
              <a:buNone/>
            </a:pPr>
            <a:r>
              <a:rPr lang="ru-RU" dirty="0" smtClean="0"/>
              <a:t> </a:t>
            </a: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- Сегодня на семинаре  я…</a:t>
            </a:r>
            <a:endParaRPr lang="ru-RU" sz="3600" dirty="0" smtClean="0">
              <a:solidFill>
                <a:srgbClr val="002060"/>
              </a:solidFill>
              <a:latin typeface="Calibri"/>
              <a:ea typeface="Times New Roman"/>
              <a:cs typeface="Times New Roman"/>
            </a:endParaRPr>
          </a:p>
          <a:p>
            <a:pPr lvl="0" indent="180975">
              <a:lnSpc>
                <a:spcPct val="115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- Теперь я могу…</a:t>
            </a:r>
            <a:endParaRPr lang="ru-RU" sz="3600" dirty="0" smtClean="0">
              <a:solidFill>
                <a:srgbClr val="002060"/>
              </a:solidFill>
              <a:latin typeface="Calibri"/>
              <a:ea typeface="Times New Roman"/>
              <a:cs typeface="Times New Roman"/>
            </a:endParaRPr>
          </a:p>
          <a:p>
            <a:pPr lvl="0" indent="180975">
              <a:lnSpc>
                <a:spcPct val="115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- У меня хорошо получилось…</a:t>
            </a:r>
            <a:endParaRPr lang="ru-RU" sz="3600" dirty="0" smtClean="0">
              <a:solidFill>
                <a:srgbClr val="002060"/>
              </a:solidFill>
              <a:latin typeface="Calibri"/>
              <a:ea typeface="Times New Roman"/>
              <a:cs typeface="Times New Roman"/>
            </a:endParaRPr>
          </a:p>
          <a:p>
            <a:pPr marL="285750" lvl="0" indent="-285750">
              <a:lnSpc>
                <a:spcPct val="115000"/>
              </a:lnSpc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     - Больше всего мне понравило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сь…</a:t>
            </a:r>
          </a:p>
          <a:p>
            <a:pPr>
              <a:buNone/>
            </a:pPr>
            <a:r>
              <a:rPr lang="ru-RU" sz="3600" dirty="0" smtClean="0"/>
              <a:t>   </a:t>
            </a:r>
            <a:endParaRPr lang="ru-RU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509120"/>
            <a:ext cx="2592288" cy="21602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052736"/>
            <a:ext cx="7818072" cy="396044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4 основных направления </a:t>
            </a:r>
            <a:br>
              <a:rPr lang="ru-RU" dirty="0" smtClean="0"/>
            </a:br>
            <a:r>
              <a:rPr lang="ru-RU" dirty="0" smtClean="0"/>
              <a:t>плана районных событий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5157192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1</a:t>
            </a:r>
            <a:r>
              <a:rPr lang="ru-RU" i="1" dirty="0" smtClean="0">
                <a:solidFill>
                  <a:srgbClr val="002060"/>
                </a:solidFill>
              </a:rPr>
              <a:t>. Выявление, поддержка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и поощрение передовых педагогов</a:t>
            </a:r>
            <a:r>
              <a:rPr lang="ru-RU" dirty="0" smtClean="0">
                <a:solidFill>
                  <a:srgbClr val="002060"/>
                </a:solidFill>
              </a:rPr>
              <a:t>, распространение их педагогического опыта и повышение престижа труда педагога. Развитие профессиональных конкурсов.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2. </a:t>
            </a:r>
            <a:r>
              <a:rPr lang="ru-RU" i="1" dirty="0" smtClean="0">
                <a:solidFill>
                  <a:srgbClr val="002060"/>
                </a:solidFill>
              </a:rPr>
              <a:t>Повышение интереса детей и молодежи к педагогике. </a:t>
            </a:r>
            <a:r>
              <a:rPr lang="ru-RU" dirty="0" smtClean="0">
                <a:solidFill>
                  <a:srgbClr val="002060"/>
                </a:solidFill>
              </a:rPr>
              <a:t>Привлечение в педагогические вузы творческих, способных абитуриентов. Расширение сети психолого-педагогических классов.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3. </a:t>
            </a:r>
            <a:r>
              <a:rPr lang="ru-RU" i="1" dirty="0" smtClean="0">
                <a:solidFill>
                  <a:srgbClr val="002060"/>
                </a:solidFill>
              </a:rPr>
              <a:t>Выявление и распространение лучших практик наставничества.</a:t>
            </a:r>
            <a:r>
              <a:rPr lang="ru-RU" dirty="0" smtClean="0">
                <a:solidFill>
                  <a:srgbClr val="002060"/>
                </a:solidFill>
              </a:rPr>
              <a:t> Поддержка молодых учителей в их профессиональном становлении.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4. </a:t>
            </a:r>
            <a:r>
              <a:rPr lang="ru-RU" i="1" dirty="0" smtClean="0">
                <a:solidFill>
                  <a:srgbClr val="002060"/>
                </a:solidFill>
              </a:rPr>
              <a:t>Освещение деятельности по развитию образования</a:t>
            </a:r>
            <a:r>
              <a:rPr lang="ru-RU" dirty="0" smtClean="0">
                <a:solidFill>
                  <a:srgbClr val="002060"/>
                </a:solidFill>
              </a:rPr>
              <a:t>, популяризации наследия отечественной педагогики.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 семинара: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47800"/>
            <a:ext cx="7632848" cy="4800600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    знакомство с опытом коллег по вопросам применения инновационных технологий и освоение практических навыков по использованию  методик и технологий обучения и воспитания детей с разными образовательными потребностями.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83671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План семинара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7890080" cy="602128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Регистрация  участников. Кофе-пауза.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Приветственное слово Коршуновой О.В., руководителя РМО учителей русского языка и литературы ЯМР.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Практикум «Решение 3 ключевых проблем.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«Использование технологии </a:t>
            </a:r>
            <a:r>
              <a:rPr lang="ru-RU" sz="5600" dirty="0" err="1" smtClean="0">
                <a:solidFill>
                  <a:srgbClr val="002060"/>
                </a:solidFill>
              </a:rPr>
              <a:t>сторителлинга</a:t>
            </a:r>
            <a:r>
              <a:rPr lang="ru-RU" sz="5600" dirty="0" smtClean="0">
                <a:solidFill>
                  <a:srgbClr val="002060"/>
                </a:solidFill>
              </a:rPr>
              <a:t> в обучении» - Костина И.В., учитель русского языка и литературы МОУ </a:t>
            </a:r>
            <a:r>
              <a:rPr lang="ru-RU" sz="5600" dirty="0" err="1" smtClean="0">
                <a:solidFill>
                  <a:srgbClr val="002060"/>
                </a:solidFill>
              </a:rPr>
              <a:t>Красноткацкая</a:t>
            </a:r>
            <a:r>
              <a:rPr lang="ru-RU" sz="5600" dirty="0" smtClean="0">
                <a:solidFill>
                  <a:srgbClr val="002060"/>
                </a:solidFill>
              </a:rPr>
              <a:t> СШ ЯМР.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«Роль психолого-педагогического консилиума в создании оптимальных условий обучения, развития, социализации и адаптации обучающихся» - Кротова О.В., руководитель РМО педагогов  по сопровождению детей с ОВЗ,  Кириллова Е.В., учитель-логопед МОУ </a:t>
            </a:r>
            <a:r>
              <a:rPr lang="ru-RU" sz="5600" dirty="0" err="1" smtClean="0">
                <a:solidFill>
                  <a:srgbClr val="002060"/>
                </a:solidFill>
              </a:rPr>
              <a:t>Дубковская</a:t>
            </a:r>
            <a:r>
              <a:rPr lang="ru-RU" sz="5600" dirty="0" smtClean="0">
                <a:solidFill>
                  <a:srgbClr val="002060"/>
                </a:solidFill>
              </a:rPr>
              <a:t> СШ  ЯМР.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«Внутренний и внешний круг». Распределение по группам.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Мастер-класс «Адаптация заданий учебника русского языка для обучающихся с ЗПР». – Коршунова О.В., </a:t>
            </a:r>
            <a:r>
              <a:rPr lang="ru-RU" sz="5600" dirty="0" smtClean="0">
                <a:solidFill>
                  <a:srgbClr val="002060"/>
                </a:solidFill>
              </a:rPr>
              <a:t>Кротова О.В</a:t>
            </a:r>
            <a:r>
              <a:rPr lang="ru-RU" sz="56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Открытый урок  развития речи в 5 классе. «Сочинение по картине И. Шишкина «Утро в сосновом лесу»». – Гусева А.А., учитель русского языка и литературы МОУ </a:t>
            </a:r>
            <a:r>
              <a:rPr lang="ru-RU" sz="5600" dirty="0" err="1" smtClean="0">
                <a:solidFill>
                  <a:srgbClr val="002060"/>
                </a:solidFill>
              </a:rPr>
              <a:t>Лучинская</a:t>
            </a:r>
            <a:r>
              <a:rPr lang="ru-RU" sz="5600" dirty="0" smtClean="0">
                <a:solidFill>
                  <a:srgbClr val="002060"/>
                </a:solidFill>
              </a:rPr>
              <a:t> СШ ЯМР.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Анализ урока.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Презентация адаптированных заданий.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Кофе-пауза. 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Видео-урок «Знаки препинания в предложениях с причастным оборотом в 6 классе». – </a:t>
            </a:r>
            <a:r>
              <a:rPr lang="ru-RU" sz="5600" dirty="0" err="1" smtClean="0">
                <a:solidFill>
                  <a:srgbClr val="002060"/>
                </a:solidFill>
              </a:rPr>
              <a:t>Шухалова</a:t>
            </a:r>
            <a:r>
              <a:rPr lang="ru-RU" sz="5600" dirty="0" smtClean="0">
                <a:solidFill>
                  <a:srgbClr val="002060"/>
                </a:solidFill>
              </a:rPr>
              <a:t> Л.В., учитель русского языка и литературы МОУ </a:t>
            </a:r>
            <a:r>
              <a:rPr lang="ru-RU" sz="5600" dirty="0" err="1" smtClean="0">
                <a:solidFill>
                  <a:srgbClr val="002060"/>
                </a:solidFill>
              </a:rPr>
              <a:t>Лучинская</a:t>
            </a:r>
            <a:r>
              <a:rPr lang="ru-RU" sz="5600" dirty="0" smtClean="0">
                <a:solidFill>
                  <a:srgbClr val="002060"/>
                </a:solidFill>
              </a:rPr>
              <a:t> СШ ЯМР.   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Анализ урока.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Мастер-класс «Нейропсихологический подход к диагностике и коррекции трудностей письма». – Юдина Т.Н., зам. директора по УВР, учитель начальных классов МОУ </a:t>
            </a:r>
            <a:r>
              <a:rPr lang="ru-RU" sz="5600" dirty="0" err="1" smtClean="0">
                <a:solidFill>
                  <a:srgbClr val="002060"/>
                </a:solidFill>
              </a:rPr>
              <a:t>Карабихская</a:t>
            </a:r>
            <a:r>
              <a:rPr lang="ru-RU" sz="5600" dirty="0" smtClean="0">
                <a:solidFill>
                  <a:srgbClr val="002060"/>
                </a:solidFill>
              </a:rPr>
              <a:t> ОШ ЯМР.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Рефлексия.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Кофе-пауза. </a:t>
            </a:r>
          </a:p>
          <a:p>
            <a:pPr lvl="0"/>
            <a:r>
              <a:rPr lang="ru-RU" sz="5600" dirty="0" smtClean="0">
                <a:solidFill>
                  <a:srgbClr val="002060"/>
                </a:solidFill>
              </a:rPr>
              <a:t>Отъезд участников.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Решение 3  проблем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556792"/>
            <a:ext cx="8280920" cy="3744416"/>
          </a:xfrm>
        </p:spPr>
        <p:txBody>
          <a:bodyPr/>
          <a:lstStyle/>
          <a:p>
            <a:r>
              <a:rPr lang="ru-RU" sz="4800" dirty="0" smtClean="0">
                <a:solidFill>
                  <a:srgbClr val="002060"/>
                </a:solidFill>
              </a:rPr>
              <a:t> Читательская грамотность.</a:t>
            </a:r>
          </a:p>
          <a:p>
            <a:r>
              <a:rPr lang="ru-RU" sz="4800" dirty="0" smtClean="0">
                <a:solidFill>
                  <a:srgbClr val="002060"/>
                </a:solidFill>
              </a:rPr>
              <a:t> Мотивация.</a:t>
            </a:r>
          </a:p>
          <a:p>
            <a:r>
              <a:rPr lang="ru-RU" sz="4800" dirty="0" smtClean="0">
                <a:solidFill>
                  <a:srgbClr val="002060"/>
                </a:solidFill>
              </a:rPr>
              <a:t> Технологии.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194" name="Picture 2" descr="Функциональная грамотнос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221088"/>
            <a:ext cx="5976664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Технология </a:t>
            </a:r>
            <a:r>
              <a:rPr lang="ru-RU" dirty="0" err="1" smtClean="0"/>
              <a:t>сторителлинга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84784"/>
            <a:ext cx="7890080" cy="4763616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2800" dirty="0" err="1" smtClean="0">
                <a:solidFill>
                  <a:srgbClr val="002060"/>
                </a:solidFill>
              </a:rPr>
              <a:t>Сторителлинг</a:t>
            </a:r>
            <a:r>
              <a:rPr lang="ru-RU" sz="2800" dirty="0" smtClean="0">
                <a:solidFill>
                  <a:srgbClr val="002060"/>
                </a:solidFill>
              </a:rPr>
              <a:t> - педагогическая техника, построенная на использовании историй с определенной структурой и героем, направленная на решение педагогических задач обучения, наставничества, развития и мотивации.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7170" name="Picture 2" descr="Сторителлинг - Глоссарий - Образовательная платформа Лекте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77072"/>
            <a:ext cx="4825034" cy="25562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</a:t>
            </a:r>
            <a:r>
              <a:rPr lang="ru-RU" dirty="0" err="1" smtClean="0"/>
              <a:t>сторителлинга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классический, 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активный,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 цифровой.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Классический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Педагог рассказывает реальную историю или ситуацию из жизни (или им выдуманную, главное в истории реальность событий).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Ребята  слушают,  воспринимают информацию.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При использовании классического </a:t>
            </a:r>
            <a:r>
              <a:rPr lang="ru-RU" dirty="0" err="1" smtClean="0">
                <a:solidFill>
                  <a:srgbClr val="002060"/>
                </a:solidFill>
              </a:rPr>
              <a:t>сторителлинга</a:t>
            </a:r>
            <a:r>
              <a:rPr lang="ru-RU" dirty="0" smtClean="0">
                <a:solidFill>
                  <a:srgbClr val="002060"/>
                </a:solidFill>
              </a:rPr>
              <a:t> педагог передает детям определенную информацию, которая представлена в  форме запоминающейся истории.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Активный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700808"/>
            <a:ext cx="7962088" cy="45475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     Педагогом </a:t>
            </a:r>
            <a:r>
              <a:rPr lang="ru-RU" sz="3600" dirty="0" smtClean="0">
                <a:solidFill>
                  <a:srgbClr val="002060"/>
                </a:solidFill>
              </a:rPr>
              <a:t> формируются  </a:t>
            </a:r>
            <a:endParaRPr lang="ru-RU" sz="36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   </a:t>
            </a:r>
            <a:r>
              <a:rPr lang="ru-RU" sz="3600" dirty="0" smtClean="0">
                <a:solidFill>
                  <a:srgbClr val="002060"/>
                </a:solidFill>
              </a:rPr>
              <a:t>проблемы</a:t>
            </a:r>
            <a:r>
              <a:rPr lang="ru-RU" sz="3600" dirty="0" smtClean="0">
                <a:solidFill>
                  <a:srgbClr val="002060"/>
                </a:solidFill>
              </a:rPr>
              <a:t>, цели и задачи будущей истории. Дети вовлекаются в процесс формирования и пересказа истории.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118</TotalTime>
  <Words>868</Words>
  <Application>Microsoft Office PowerPoint</Application>
  <PresentationFormat>Экран (4:3)</PresentationFormat>
  <Paragraphs>114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Calibri</vt:lpstr>
      <vt:lpstr>Comic Sans MS</vt:lpstr>
      <vt:lpstr>Corbel</vt:lpstr>
      <vt:lpstr>Gill Sans MT</vt:lpstr>
      <vt:lpstr>Times New Roman</vt:lpstr>
      <vt:lpstr>Verdana</vt:lpstr>
      <vt:lpstr>Wingdings 2</vt:lpstr>
      <vt:lpstr>Солнцестояние</vt:lpstr>
      <vt:lpstr>     «Применение новых технологий  и адаптация  заданий для обучающихся с разными образовательными потребностями с целью повышения качества образовательной деятельности в рамках внедрения ФГОС».  </vt:lpstr>
      <vt:lpstr>4 основных направления  плана районных событий</vt:lpstr>
      <vt:lpstr>Цель  семинара:</vt:lpstr>
      <vt:lpstr>План семинара</vt:lpstr>
      <vt:lpstr>Решение 3  проблем</vt:lpstr>
      <vt:lpstr>Технология сторителлинга</vt:lpstr>
      <vt:lpstr>Виды сторителлинга</vt:lpstr>
      <vt:lpstr>Классический </vt:lpstr>
      <vt:lpstr>Активный </vt:lpstr>
      <vt:lpstr>Цифровой </vt:lpstr>
      <vt:lpstr>Приём  - «внутренний и внешний круг»</vt:lpstr>
      <vt:lpstr>Резюмируем </vt:lpstr>
      <vt:lpstr>Особенности обучающихся с ОВЗ</vt:lpstr>
      <vt:lpstr>Пути  адаптации  заданий</vt:lpstr>
      <vt:lpstr>Примеры адаптации заданий</vt:lpstr>
      <vt:lpstr>Примеры адаптации заданий</vt:lpstr>
      <vt:lpstr> Рефлексия Прием «незаконченные предложения»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«Применение новых технологий  и адаптация  заданий для обучающихся с разными образовательными потребностями с целью повышения качества образовательной деятельности в рамках внедрения ФГОС».  </dc:title>
  <dc:creator>LENOVO</dc:creator>
  <cp:lastModifiedBy>Школа</cp:lastModifiedBy>
  <cp:revision>9</cp:revision>
  <dcterms:created xsi:type="dcterms:W3CDTF">2023-01-22T14:39:56Z</dcterms:created>
  <dcterms:modified xsi:type="dcterms:W3CDTF">2023-02-16T12:00:41Z</dcterms:modified>
</cp:coreProperties>
</file>